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72" r:id="rId3"/>
    <p:sldId id="273" r:id="rId5"/>
    <p:sldId id="274" r:id="rId6"/>
    <p:sldId id="280" r:id="rId7"/>
    <p:sldId id="295" r:id="rId8"/>
    <p:sldId id="281" r:id="rId9"/>
    <p:sldId id="282" r:id="rId10"/>
    <p:sldId id="284" r:id="rId11"/>
    <p:sldId id="286" r:id="rId12"/>
    <p:sldId id="288" r:id="rId13"/>
    <p:sldId id="312" r:id="rId14"/>
    <p:sldId id="289" r:id="rId15"/>
    <p:sldId id="314" r:id="rId16"/>
    <p:sldId id="296" r:id="rId17"/>
    <p:sldId id="293" r:id="rId18"/>
    <p:sldId id="285" r:id="rId19"/>
    <p:sldId id="297" r:id="rId20"/>
    <p:sldId id="298" r:id="rId21"/>
    <p:sldId id="299" r:id="rId22"/>
    <p:sldId id="313" r:id="rId23"/>
    <p:sldId id="300" r:id="rId24"/>
    <p:sldId id="291" r:id="rId25"/>
    <p:sldId id="292" r:id="rId26"/>
    <p:sldId id="301" r:id="rId27"/>
    <p:sldId id="302" r:id="rId28"/>
    <p:sldId id="303" r:id="rId29"/>
    <p:sldId id="304" r:id="rId30"/>
    <p:sldId id="305" r:id="rId31"/>
    <p:sldId id="306" r:id="rId32"/>
    <p:sldId id="307" r:id="rId33"/>
    <p:sldId id="308" r:id="rId34"/>
    <p:sldId id="309" r:id="rId35"/>
    <p:sldId id="310" r:id="rId36"/>
    <p:sldId id="311"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8799B23B-EC83-4686-B30A-512413B5E67A}">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0" Type="http://schemas.openxmlformats.org/officeDocument/2006/relationships/tableStyles" Target="tableStyles.xml"/><Relationship Id="rId4" Type="http://schemas.openxmlformats.org/officeDocument/2006/relationships/notesMaster" Target="notesMasters/notesMaster1.xml"/><Relationship Id="rId39" Type="http://schemas.openxmlformats.org/officeDocument/2006/relationships/viewProps" Target="viewProps.xml"/><Relationship Id="rId38" Type="http://schemas.openxmlformats.org/officeDocument/2006/relationships/presProps" Target="presProps.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BD4573-58E7-4156-A133-2731F5F8D1A6}" type="datetimeFigureOut">
              <a:rPr lang="en-US" smtClean="0"/>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B0CF2-7F87-4E02-A248-870047730F99}" type="slidenum">
              <a:rPr lang="en-US" smtClean="0"/>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grpSp>
        <p:nvGrpSpPr>
          <p:cNvPr id="10" name="Group 9"/>
          <p:cNvGrpSpPr/>
          <p:nvPr/>
        </p:nvGrpSpPr>
        <p:grpSpPr>
          <a:xfrm>
            <a:off x="0" y="6208894"/>
            <a:ext cx="12192000" cy="649106"/>
            <a:chOff x="0" y="6208894"/>
            <a:chExt cx="12192000" cy="649106"/>
          </a:xfrm>
        </p:grpSpPr>
        <p:sp>
          <p:nvSpPr>
            <p:cNvPr id="2" name="Rectangle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cxnSp>
          <p:nvCxnSpPr>
            <p:cNvPr id="7" name="Straight Connector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Straight Connector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r>
              <a:rPr kumimoji="0" lang="en-US"/>
              <a:t>Click to edit Master title style</a:t>
            </a:r>
            <a:endParaRPr kumimoji="0" lang="en-US" dirty="0"/>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a:p>
        </p:txBody>
      </p:sp>
      <p:sp>
        <p:nvSpPr>
          <p:cNvPr id="30" name="Date Placeholder 29"/>
          <p:cNvSpPr>
            <a:spLocks noGrp="1"/>
          </p:cNvSpPr>
          <p:nvPr>
            <p:ph type="dt" sz="half" idx="10"/>
          </p:nvPr>
        </p:nvSpPr>
        <p:spPr/>
        <p:txBody>
          <a:bodyPr/>
          <a:lstStyle/>
          <a:p>
            <a:fld id="{021A1D30-C0A0-4124-A783-34D9F15FA0FE}" type="datetime1">
              <a:rPr lang="en-US" smtClean="0"/>
            </a:fld>
            <a:endParaRPr lang="en-US" dirty="0"/>
          </a:p>
        </p:txBody>
      </p:sp>
      <p:sp>
        <p:nvSpPr>
          <p:cNvPr id="19" name="Footer Placeholder 18"/>
          <p:cNvSpPr>
            <a:spLocks noGrp="1"/>
          </p:cNvSpPr>
          <p:nvPr>
            <p:ph type="ftr" sz="quarter" idx="11"/>
          </p:nvPr>
        </p:nvSpPr>
        <p:spPr/>
        <p:txBody>
          <a:bodyPr/>
          <a:lstStyle/>
          <a:p>
            <a:r>
              <a:rPr lang="en-US" dirty="0"/>
              <a:t>Add a footer</a:t>
            </a:r>
            <a:endParaRPr lang="en-US" dirty="0"/>
          </a:p>
        </p:txBody>
      </p:sp>
      <p:sp>
        <p:nvSpPr>
          <p:cNvPr id="27" name="Slide Number Placeholder 26"/>
          <p:cNvSpPr>
            <a:spLocks noGrp="1"/>
          </p:cNvSpPr>
          <p:nvPr>
            <p:ph type="sldNum" sz="quarter" idx="12"/>
          </p:nvPr>
        </p:nvSpPr>
        <p:spPr/>
        <p:txBody>
          <a:bodyPr/>
          <a:lstStyle/>
          <a:p>
            <a:fld id="{401CF334-2D5C-4859-84A6-CA7E6E43FAEB}" type="slidenum">
              <a:rPr lang="en-US" smtClean="0"/>
            </a:fld>
            <a:endParaRPr 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a:t>Edit Master text styles</a:t>
            </a:r>
            <a:endParaRPr lang="en-US"/>
          </a:p>
          <a:p>
            <a:pPr lvl="1" eaLnBrk="1" latinLnBrk="0" hangingPunct="1"/>
            <a:r>
              <a:rPr lang="en-US"/>
              <a:t>Second level</a:t>
            </a:r>
            <a:endParaRPr lang="en-US"/>
          </a:p>
          <a:p>
            <a:pPr lvl="2" eaLnBrk="1" latinLnBrk="0" hangingPunct="1"/>
            <a:r>
              <a:rPr lang="en-US"/>
              <a:t>Third level</a:t>
            </a:r>
            <a:endParaRPr lang="en-US"/>
          </a:p>
          <a:p>
            <a:pPr lvl="3" eaLnBrk="1" latinLnBrk="0" hangingPunct="1"/>
            <a:r>
              <a:rPr lang="en-US"/>
              <a:t>Fourth level</a:t>
            </a:r>
            <a:endParaRPr lang="en-US"/>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D2D5871-AB0F-4B3D-8861-97E78CB7B47E}" type="datetime1">
              <a:rPr lang="en-US" smtClean="0"/>
            </a:fld>
            <a:endParaRPr lang="en-US" dirty="0"/>
          </a:p>
        </p:txBody>
      </p:sp>
      <p:sp>
        <p:nvSpPr>
          <p:cNvPr id="5" name="Footer Placeholder 4"/>
          <p:cNvSpPr>
            <a:spLocks noGrp="1"/>
          </p:cNvSpPr>
          <p:nvPr>
            <p:ph type="ftr" sz="quarter" idx="11"/>
          </p:nvPr>
        </p:nvSpPr>
        <p:spPr/>
        <p:txBody>
          <a:bodyPr/>
          <a:lstStyle/>
          <a:p>
            <a:r>
              <a:rPr lang="en-US" dirty="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Edit Master text styles</a:t>
            </a:r>
            <a:endParaRPr lang="en-US"/>
          </a:p>
          <a:p>
            <a:pPr lvl="1" eaLnBrk="1" latinLnBrk="0" hangingPunct="1"/>
            <a:r>
              <a:rPr lang="en-US"/>
              <a:t>Second level</a:t>
            </a:r>
            <a:endParaRPr lang="en-US"/>
          </a:p>
          <a:p>
            <a:pPr lvl="2" eaLnBrk="1" latinLnBrk="0" hangingPunct="1"/>
            <a:r>
              <a:rPr lang="en-US"/>
              <a:t>Third level</a:t>
            </a:r>
            <a:endParaRPr lang="en-US"/>
          </a:p>
          <a:p>
            <a:pPr lvl="3" eaLnBrk="1" latinLnBrk="0" hangingPunct="1"/>
            <a:r>
              <a:rPr lang="en-US"/>
              <a:t>Fourth level</a:t>
            </a:r>
            <a:endParaRPr lang="en-US"/>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4418406-4C3F-4F3E-80BD-A22568EA37EB}" type="datetime1">
              <a:rPr lang="en-US" smtClean="0"/>
            </a:fld>
            <a:endParaRPr lang="en-US" dirty="0"/>
          </a:p>
        </p:txBody>
      </p:sp>
      <p:sp>
        <p:nvSpPr>
          <p:cNvPr id="5" name="Footer Placeholder 4"/>
          <p:cNvSpPr>
            <a:spLocks noGrp="1"/>
          </p:cNvSpPr>
          <p:nvPr>
            <p:ph type="ftr" sz="quarter" idx="11"/>
          </p:nvPr>
        </p:nvSpPr>
        <p:spPr/>
        <p:txBody>
          <a:bodyPr/>
          <a:lstStyle/>
          <a:p>
            <a:r>
              <a:rPr lang="en-US" dirty="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endParaRPr kumimoji="0" lang="en-US"/>
          </a:p>
        </p:txBody>
      </p:sp>
      <p:sp>
        <p:nvSpPr>
          <p:cNvPr id="3" name="Content Placeholder 2"/>
          <p:cNvSpPr>
            <a:spLocks noGrp="1"/>
          </p:cNvSpPr>
          <p:nvPr>
            <p:ph idx="1"/>
          </p:nvPr>
        </p:nvSpPr>
        <p:spPr/>
        <p:txBody>
          <a:bodyPr/>
          <a:lstStyle>
            <a:lvl1pPr>
              <a:defRPr>
                <a:latin typeface="Abadi" panose="020B0604020104020204" pitchFamily="34" charset="0"/>
              </a:defRPr>
            </a:lvl1pPr>
            <a:lvl2pPr>
              <a:defRPr>
                <a:latin typeface="Abadi" panose="020B0604020104020204" pitchFamily="34" charset="0"/>
              </a:defRPr>
            </a:lvl2pPr>
            <a:lvl3pPr>
              <a:defRPr>
                <a:latin typeface="Abadi" panose="020B0604020104020204" pitchFamily="34" charset="0"/>
              </a:defRPr>
            </a:lvl3pPr>
            <a:lvl4pPr>
              <a:defRPr>
                <a:latin typeface="Abadi" panose="020B0604020104020204" pitchFamily="34" charset="0"/>
              </a:defRPr>
            </a:lvl4pPr>
            <a:lvl5pPr>
              <a:defRPr>
                <a:latin typeface="Abadi" panose="020B0604020104020204" pitchFamily="34" charset="0"/>
              </a:defRPr>
            </a:lvl5pPr>
          </a:lstStyle>
          <a:p>
            <a:pPr lvl="0" eaLnBrk="1" latinLnBrk="0" hangingPunct="1"/>
            <a:r>
              <a:rPr lang="en-US" dirty="0"/>
              <a:t>Edit Master text styles</a:t>
            </a:r>
            <a:endParaRPr lang="en-US" dirty="0"/>
          </a:p>
          <a:p>
            <a:pPr lvl="1" eaLnBrk="1" latinLnBrk="0" hangingPunct="1"/>
            <a:r>
              <a:rPr lang="en-US" dirty="0"/>
              <a:t>Second level</a:t>
            </a:r>
            <a:endParaRPr lang="en-US" dirty="0"/>
          </a:p>
          <a:p>
            <a:pPr lvl="2" eaLnBrk="1" latinLnBrk="0" hangingPunct="1"/>
            <a:r>
              <a:rPr lang="en-US" dirty="0"/>
              <a:t>Third level</a:t>
            </a:r>
            <a:endParaRPr lang="en-US" dirty="0"/>
          </a:p>
          <a:p>
            <a:pPr lvl="3" eaLnBrk="1" latinLnBrk="0" hangingPunct="1"/>
            <a:r>
              <a:rPr lang="en-US" dirty="0"/>
              <a:t>Fourth level</a:t>
            </a:r>
            <a:endParaRPr lang="en-US" dirty="0"/>
          </a:p>
          <a:p>
            <a:pPr lvl="4" eaLnBrk="1" latinLnBrk="0" hangingPunct="1"/>
            <a:r>
              <a:rPr lang="en-US" dirty="0"/>
              <a:t>Fifth level</a:t>
            </a:r>
            <a:endParaRPr kumimoji="0" lang="en-US" dirty="0"/>
          </a:p>
        </p:txBody>
      </p:sp>
      <p:sp>
        <p:nvSpPr>
          <p:cNvPr id="4" name="Date Placeholder 3"/>
          <p:cNvSpPr>
            <a:spLocks noGrp="1"/>
          </p:cNvSpPr>
          <p:nvPr>
            <p:ph type="dt" sz="half" idx="10"/>
          </p:nvPr>
        </p:nvSpPr>
        <p:spPr/>
        <p:txBody>
          <a:bodyPr/>
          <a:lstStyle/>
          <a:p>
            <a:fld id="{65F28077-7188-48C5-8679-2287FAC952E9}" type="datetime1">
              <a:rPr lang="en-US" smtClean="0"/>
            </a:fld>
            <a:endParaRPr lang="en-US" dirty="0"/>
          </a:p>
        </p:txBody>
      </p:sp>
      <p:sp>
        <p:nvSpPr>
          <p:cNvPr id="5" name="Footer Placeholder 4"/>
          <p:cNvSpPr>
            <a:spLocks noGrp="1"/>
          </p:cNvSpPr>
          <p:nvPr>
            <p:ph type="ftr" sz="quarter" idx="11"/>
          </p:nvPr>
        </p:nvSpPr>
        <p:spPr/>
        <p:txBody>
          <a:bodyPr/>
          <a:lstStyle/>
          <a:p>
            <a:r>
              <a:rPr lang="en-US" dirty="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r>
              <a:rPr kumimoji="0" lang="en-US"/>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Edit Master text styles</a:t>
            </a:r>
            <a:endParaRPr kumimoji="0" lang="en-US"/>
          </a:p>
        </p:txBody>
      </p:sp>
      <p:sp>
        <p:nvSpPr>
          <p:cNvPr id="4" name="Date Placeholder 3"/>
          <p:cNvSpPr>
            <a:spLocks noGrp="1"/>
          </p:cNvSpPr>
          <p:nvPr>
            <p:ph type="dt" sz="half" idx="10"/>
          </p:nvPr>
        </p:nvSpPr>
        <p:spPr/>
        <p:txBody>
          <a:bodyPr/>
          <a:lstStyle/>
          <a:p>
            <a:fld id="{D2DCB740-6776-4EE9-99FD-96D592FA5A23}" type="datetime1">
              <a:rPr lang="en-US" smtClean="0"/>
            </a:fld>
            <a:endParaRPr lang="en-US" dirty="0"/>
          </a:p>
        </p:txBody>
      </p:sp>
      <p:sp>
        <p:nvSpPr>
          <p:cNvPr id="5" name="Footer Placeholder 4"/>
          <p:cNvSpPr>
            <a:spLocks noGrp="1"/>
          </p:cNvSpPr>
          <p:nvPr>
            <p:ph type="ftr" sz="quarter" idx="11"/>
          </p:nvPr>
        </p:nvSpPr>
        <p:spPr/>
        <p:txBody>
          <a:bodyPr/>
          <a:lstStyle/>
          <a:p>
            <a:r>
              <a:rPr lang="en-US" dirty="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Edit Master text styles</a:t>
            </a:r>
            <a:endParaRPr lang="en-US"/>
          </a:p>
          <a:p>
            <a:pPr lvl="1" eaLnBrk="1" latinLnBrk="0" hangingPunct="1"/>
            <a:r>
              <a:rPr lang="en-US"/>
              <a:t>Second level</a:t>
            </a:r>
            <a:endParaRPr lang="en-US"/>
          </a:p>
          <a:p>
            <a:pPr lvl="2" eaLnBrk="1" latinLnBrk="0" hangingPunct="1"/>
            <a:r>
              <a:rPr lang="en-US"/>
              <a:t>Third level</a:t>
            </a:r>
            <a:endParaRPr lang="en-US"/>
          </a:p>
          <a:p>
            <a:pPr lvl="3" eaLnBrk="1" latinLnBrk="0" hangingPunct="1"/>
            <a:r>
              <a:rPr lang="en-US"/>
              <a:t>Fourth level</a:t>
            </a:r>
            <a:endParaRPr lang="en-US"/>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Edit Master text styles</a:t>
            </a:r>
            <a:endParaRPr lang="en-US"/>
          </a:p>
          <a:p>
            <a:pPr lvl="1" eaLnBrk="1" latinLnBrk="0" hangingPunct="1"/>
            <a:r>
              <a:rPr lang="en-US"/>
              <a:t>Second level</a:t>
            </a:r>
            <a:endParaRPr lang="en-US"/>
          </a:p>
          <a:p>
            <a:pPr lvl="2" eaLnBrk="1" latinLnBrk="0" hangingPunct="1"/>
            <a:r>
              <a:rPr lang="en-US"/>
              <a:t>Third level</a:t>
            </a:r>
            <a:endParaRPr lang="en-US"/>
          </a:p>
          <a:p>
            <a:pPr lvl="3" eaLnBrk="1" latinLnBrk="0" hangingPunct="1"/>
            <a:r>
              <a:rPr lang="en-US"/>
              <a:t>Fourth level</a:t>
            </a:r>
            <a:endParaRPr lang="en-US"/>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5F6BD99-6FFD-46C5-B5E2-43A34BDA2566}" type="datetime1">
              <a:rPr lang="en-US" smtClean="0"/>
            </a:fld>
            <a:endParaRPr lang="en-US" dirty="0"/>
          </a:p>
        </p:txBody>
      </p:sp>
      <p:sp>
        <p:nvSpPr>
          <p:cNvPr id="6" name="Footer Placeholder 5"/>
          <p:cNvSpPr>
            <a:spLocks noGrp="1"/>
          </p:cNvSpPr>
          <p:nvPr>
            <p:ph type="ftr" sz="quarter" idx="11"/>
          </p:nvPr>
        </p:nvSpPr>
        <p:spPr/>
        <p:txBody>
          <a:bodyPr/>
          <a:lstStyle/>
          <a:p>
            <a:r>
              <a:rPr lang="en-US" dirty="0"/>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endParaRPr kumimoji="0" lang="en-US"/>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Edit Master text styles</a:t>
            </a:r>
            <a:endParaRPr lang="en-US"/>
          </a:p>
          <a:p>
            <a:pPr lvl="1" eaLnBrk="1" latinLnBrk="0" hangingPunct="1"/>
            <a:r>
              <a:rPr lang="en-US"/>
              <a:t>Second level</a:t>
            </a:r>
            <a:endParaRPr lang="en-US"/>
          </a:p>
          <a:p>
            <a:pPr lvl="2" eaLnBrk="1" latinLnBrk="0" hangingPunct="1"/>
            <a:r>
              <a:rPr lang="en-US"/>
              <a:t>Third level</a:t>
            </a:r>
            <a:endParaRPr lang="en-US"/>
          </a:p>
          <a:p>
            <a:pPr lvl="3" eaLnBrk="1" latinLnBrk="0" hangingPunct="1"/>
            <a:r>
              <a:rPr lang="en-US"/>
              <a:t>Fourth level</a:t>
            </a:r>
            <a:endParaRPr lang="en-US"/>
          </a:p>
          <a:p>
            <a:pPr lvl="4" eaLnBrk="1" latinLnBrk="0" hangingPunct="1"/>
            <a:r>
              <a:rPr lang="en-US"/>
              <a:t>Fifth level</a:t>
            </a:r>
            <a:endParaRPr kumimoji="0" lang="en-US"/>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Edit Master text styles</a:t>
            </a:r>
            <a:endParaRPr lang="en-US"/>
          </a:p>
          <a:p>
            <a:pPr lvl="1" eaLnBrk="1" latinLnBrk="0" hangingPunct="1"/>
            <a:r>
              <a:rPr lang="en-US"/>
              <a:t>Second level</a:t>
            </a:r>
            <a:endParaRPr lang="en-US"/>
          </a:p>
          <a:p>
            <a:pPr lvl="2" eaLnBrk="1" latinLnBrk="0" hangingPunct="1"/>
            <a:r>
              <a:rPr lang="en-US"/>
              <a:t>Third level</a:t>
            </a:r>
            <a:endParaRPr lang="en-US"/>
          </a:p>
          <a:p>
            <a:pPr lvl="3" eaLnBrk="1" latinLnBrk="0" hangingPunct="1"/>
            <a:r>
              <a:rPr lang="en-US"/>
              <a:t>Fourth level</a:t>
            </a:r>
            <a:endParaRPr lang="en-US"/>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022678E-214C-4CF8-97C7-95015FB02960}" type="datetime1">
              <a:rPr lang="en-US" smtClean="0"/>
            </a:fld>
            <a:endParaRPr lang="en-US" dirty="0"/>
          </a:p>
        </p:txBody>
      </p:sp>
      <p:sp>
        <p:nvSpPr>
          <p:cNvPr id="8" name="Footer Placeholder 7"/>
          <p:cNvSpPr>
            <a:spLocks noGrp="1"/>
          </p:cNvSpPr>
          <p:nvPr>
            <p:ph type="ftr" sz="quarter" idx="11"/>
          </p:nvPr>
        </p:nvSpPr>
        <p:spPr/>
        <p:txBody>
          <a:bodyPr/>
          <a:lstStyle/>
          <a:p>
            <a:r>
              <a:rPr lang="en-US" dirty="0"/>
              <a:t>Add a footer</a:t>
            </a:r>
            <a:endParaRPr lang="en-US" dirty="0"/>
          </a:p>
        </p:txBody>
      </p:sp>
      <p:sp>
        <p:nvSpPr>
          <p:cNvPr id="9" name="Slide Number Placeholder 8"/>
          <p:cNvSpPr>
            <a:spLocks noGrp="1"/>
          </p:cNvSpPr>
          <p:nvPr>
            <p:ph type="sldNum" sz="quarter" idx="12"/>
          </p:nvPr>
        </p:nvSpPr>
        <p:spPr/>
        <p:txBody>
          <a:bodyPr/>
          <a:lstStyle/>
          <a:p>
            <a:fld id="{401CF334-2D5C-4859-84A6-CA7E6E43FAEB}" type="slidenum">
              <a:rPr lang="en-US" smtClean="0"/>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endParaRPr kumimoji="0" lang="en-US"/>
          </a:p>
        </p:txBody>
      </p:sp>
      <p:sp>
        <p:nvSpPr>
          <p:cNvPr id="3" name="Date Placeholder 2"/>
          <p:cNvSpPr>
            <a:spLocks noGrp="1"/>
          </p:cNvSpPr>
          <p:nvPr>
            <p:ph type="dt" sz="half" idx="10"/>
          </p:nvPr>
        </p:nvSpPr>
        <p:spPr/>
        <p:txBody>
          <a:bodyPr/>
          <a:lstStyle/>
          <a:p>
            <a:fld id="{D55660E0-FA77-4473-A859-74127B089143}" type="datetime1">
              <a:rPr lang="en-US" smtClean="0"/>
            </a:fld>
            <a:endParaRPr lang="en-US" dirty="0"/>
          </a:p>
        </p:txBody>
      </p:sp>
      <p:sp>
        <p:nvSpPr>
          <p:cNvPr id="4" name="Footer Placeholder 3"/>
          <p:cNvSpPr>
            <a:spLocks noGrp="1"/>
          </p:cNvSpPr>
          <p:nvPr>
            <p:ph type="ftr" sz="quarter" idx="11"/>
          </p:nvPr>
        </p:nvSpPr>
        <p:spPr/>
        <p:txBody>
          <a:bodyPr/>
          <a:lstStyle/>
          <a:p>
            <a:r>
              <a:rPr lang="en-US" dirty="0"/>
              <a:t>Add a footer</a:t>
            </a:r>
            <a:endParaRPr lang="en-US" dirty="0"/>
          </a:p>
        </p:txBody>
      </p:sp>
      <p:sp>
        <p:nvSpPr>
          <p:cNvPr id="5" name="Slide Number Placeholder 4"/>
          <p:cNvSpPr>
            <a:spLocks noGrp="1"/>
          </p:cNvSpPr>
          <p:nvPr>
            <p:ph type="sldNum" sz="quarter" idx="12"/>
          </p:nvPr>
        </p:nvSpPr>
        <p:spPr/>
        <p:txBody>
          <a:bodyPr/>
          <a:lstStyle/>
          <a:p>
            <a:fld id="{401CF334-2D5C-4859-84A6-CA7E6E43FAEB}" type="slidenum">
              <a:rPr lang="en-US" smtClean="0"/>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8D7B8-9F07-4899-827D-5F3CFDDEB574}" type="datetime1">
              <a:rPr lang="en-US" smtClean="0"/>
            </a:fld>
            <a:endParaRPr lang="en-US" dirty="0"/>
          </a:p>
        </p:txBody>
      </p:sp>
      <p:sp>
        <p:nvSpPr>
          <p:cNvPr id="3" name="Footer Placeholder 2"/>
          <p:cNvSpPr>
            <a:spLocks noGrp="1"/>
          </p:cNvSpPr>
          <p:nvPr>
            <p:ph type="ftr" sz="quarter" idx="11"/>
          </p:nvPr>
        </p:nvSpPr>
        <p:spPr/>
        <p:txBody>
          <a:bodyPr/>
          <a:lstStyle/>
          <a:p>
            <a:r>
              <a:rPr lang="en-US" dirty="0"/>
              <a:t>Add a footer</a:t>
            </a:r>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endParaRPr kumimoji="0" lang="en-US"/>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Edit Master text styles</a:t>
            </a:r>
            <a:endParaRPr lang="en-US"/>
          </a:p>
          <a:p>
            <a:pPr lvl="1" eaLnBrk="1" latinLnBrk="0" hangingPunct="1"/>
            <a:r>
              <a:rPr lang="en-US"/>
              <a:t>Second level</a:t>
            </a:r>
            <a:endParaRPr lang="en-US"/>
          </a:p>
          <a:p>
            <a:pPr lvl="2" eaLnBrk="1" latinLnBrk="0" hangingPunct="1"/>
            <a:r>
              <a:rPr lang="en-US"/>
              <a:t>Third level</a:t>
            </a:r>
            <a:endParaRPr lang="en-US"/>
          </a:p>
          <a:p>
            <a:pPr lvl="3" eaLnBrk="1" latinLnBrk="0" hangingPunct="1"/>
            <a:r>
              <a:rPr lang="en-US"/>
              <a:t>Fourth level</a:t>
            </a:r>
            <a:endParaRPr lang="en-US"/>
          </a:p>
          <a:p>
            <a:pPr lvl="4" eaLnBrk="1" latinLnBrk="0" hangingPunct="1"/>
            <a:r>
              <a:rPr lang="en-US"/>
              <a:t>Fifth level</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Edit Master text styles</a:t>
            </a:r>
            <a:endParaRPr kumimoji="0" lang="en-US"/>
          </a:p>
        </p:txBody>
      </p:sp>
      <p:sp>
        <p:nvSpPr>
          <p:cNvPr id="5" name="Date Placeholder 4"/>
          <p:cNvSpPr>
            <a:spLocks noGrp="1"/>
          </p:cNvSpPr>
          <p:nvPr>
            <p:ph type="dt" sz="half" idx="10"/>
          </p:nvPr>
        </p:nvSpPr>
        <p:spPr/>
        <p:txBody>
          <a:bodyPr/>
          <a:lstStyle/>
          <a:p>
            <a:fld id="{B5197C5C-1CD1-417D-A89C-14747F5222C7}" type="datetime1">
              <a:rPr lang="en-US" smtClean="0"/>
            </a:fld>
            <a:endParaRPr lang="en-US" dirty="0"/>
          </a:p>
        </p:txBody>
      </p:sp>
      <p:sp>
        <p:nvSpPr>
          <p:cNvPr id="6" name="Footer Placeholder 5"/>
          <p:cNvSpPr>
            <a:spLocks noGrp="1"/>
          </p:cNvSpPr>
          <p:nvPr>
            <p:ph type="ftr" sz="quarter" idx="11"/>
          </p:nvPr>
        </p:nvSpPr>
        <p:spPr/>
        <p:txBody>
          <a:bodyPr/>
          <a:lstStyle/>
          <a:p>
            <a:r>
              <a:rPr lang="en-US" dirty="0"/>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endParaRPr kumimoji="0" lang="en-US"/>
          </a:p>
        </p:txBody>
      </p:sp>
      <p:sp>
        <p:nvSpPr>
          <p:cNvPr id="3" name="Picture Placeholder 2" descr="An empty placeholder to add an image. Click on the placeholder and select the image that you wish to add"/>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endParaRPr kumimoji="0" lang="en-US" dirty="0"/>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Edit Master text styles</a:t>
            </a:r>
            <a:endParaRPr kumimoji="0" lang="en-US"/>
          </a:p>
        </p:txBody>
      </p:sp>
      <p:sp>
        <p:nvSpPr>
          <p:cNvPr id="5" name="Date Placeholder 4"/>
          <p:cNvSpPr>
            <a:spLocks noGrp="1"/>
          </p:cNvSpPr>
          <p:nvPr>
            <p:ph type="dt" sz="half" idx="10"/>
          </p:nvPr>
        </p:nvSpPr>
        <p:spPr/>
        <p:txBody>
          <a:bodyPr/>
          <a:lstStyle/>
          <a:p>
            <a:fld id="{1359EFBB-CFA1-4AA8-9123-F0B52DBD84FE}" type="datetime1">
              <a:rPr lang="en-US" smtClean="0"/>
            </a:fld>
            <a:endParaRPr lang="en-US" dirty="0"/>
          </a:p>
        </p:txBody>
      </p:sp>
      <p:sp>
        <p:nvSpPr>
          <p:cNvPr id="6" name="Footer Placeholder 5"/>
          <p:cNvSpPr>
            <a:spLocks noGrp="1"/>
          </p:cNvSpPr>
          <p:nvPr>
            <p:ph type="ftr" sz="quarter" idx="11"/>
          </p:nvPr>
        </p:nvSpPr>
        <p:spPr/>
        <p:txBody>
          <a:bodyPr/>
          <a:lstStyle/>
          <a:p>
            <a:r>
              <a:rPr lang="en-US" dirty="0"/>
              <a:t>Add a footer</a:t>
            </a:r>
            <a:endParaRPr lang="en-US" dirty="0"/>
          </a:p>
        </p:txBody>
      </p:sp>
      <p:sp>
        <p:nvSpPr>
          <p:cNvPr id="7" name="Slide Number Placeholder 6"/>
          <p:cNvSpPr>
            <a:spLocks noGrp="1"/>
          </p:cNvSpPr>
          <p:nvPr>
            <p:ph type="sldNum" sz="quarter" idx="12"/>
          </p:nvPr>
        </p:nvSpPr>
        <p:spPr>
          <a:xfrm>
            <a:off x="10769600" y="6356351"/>
            <a:ext cx="812800" cy="365125"/>
          </a:xfrm>
        </p:spPr>
        <p:txBody>
          <a:bodyPr/>
          <a:lstStyle/>
          <a:p>
            <a:fld id="{401CF334-2D5C-4859-84A6-CA7E6E43FAEB}" type="slidenum">
              <a:rPr lang="en-US" smtClean="0"/>
            </a:fld>
            <a:endParaRPr lang="en-US" dirty="0"/>
          </a:p>
        </p:txBody>
      </p:sp>
      <p:sp>
        <p:nvSpPr>
          <p:cNvPr id="10" name="Freeform 9"/>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dirty="0">
              <a:solidFill>
                <a:schemeClr val="tx1"/>
              </a:solidFill>
              <a:latin typeface="+mn-lt"/>
              <a:ea typeface="+mn-ea"/>
              <a:cs typeface="+mn-cs"/>
            </a:endParaRPr>
          </a:p>
        </p:txBody>
      </p:sp>
      <p:sp>
        <p:nvSpPr>
          <p:cNvPr id="11" name="Freeform 10"/>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dirty="0">
              <a:solidFill>
                <a:schemeClr val="tx1"/>
              </a:solidFill>
              <a:latin typeface="+mn-lt"/>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grpSp>
        <p:nvGrpSpPr>
          <p:cNvPr id="25" name="Group 24"/>
          <p:cNvGrpSpPr/>
          <p:nvPr/>
        </p:nvGrpSpPr>
        <p:grpSpPr>
          <a:xfrm>
            <a:off x="-29028" y="-7144"/>
            <a:ext cx="12240731" cy="6879658"/>
            <a:chOff x="0" y="-21658"/>
            <a:chExt cx="12240731" cy="6879658"/>
          </a:xfrm>
        </p:grpSpPr>
        <p:sp>
          <p:nvSpPr>
            <p:cNvPr id="26" name="Rectangle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 name="Group 26"/>
            <p:cNvGrpSpPr/>
            <p:nvPr/>
          </p:nvGrpSpPr>
          <p:grpSpPr>
            <a:xfrm>
              <a:off x="0" y="-21658"/>
              <a:ext cx="12240731" cy="1041400"/>
              <a:chOff x="-25356" y="-7144"/>
              <a:chExt cx="12240731" cy="1041400"/>
            </a:xfrm>
          </p:grpSpPr>
          <p:sp>
            <p:nvSpPr>
              <p:cNvPr id="28" name="Freeform 27"/>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dirty="0">
                  <a:solidFill>
                    <a:schemeClr val="tx1"/>
                  </a:solidFill>
                  <a:latin typeface="+mn-lt"/>
                  <a:ea typeface="+mn-ea"/>
                  <a:cs typeface="+mn-cs"/>
                </a:endParaRPr>
              </a:p>
            </p:txBody>
          </p:sp>
          <p:sp>
            <p:nvSpPr>
              <p:cNvPr id="29" name="Freeform 28"/>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dirty="0">
                  <a:solidFill>
                    <a:schemeClr val="tx1"/>
                  </a:solidFill>
                  <a:latin typeface="+mn-lt"/>
                  <a:ea typeface="+mn-ea"/>
                  <a:cs typeface="+mn-cs"/>
                </a:endParaRPr>
              </a:p>
            </p:txBody>
          </p:sp>
          <p:grpSp>
            <p:nvGrpSpPr>
              <p:cNvPr id="31" name="Group 30"/>
              <p:cNvGrpSpPr/>
              <p:nvPr/>
            </p:nvGrpSpPr>
            <p:grpSpPr>
              <a:xfrm>
                <a:off x="-25356" y="202408"/>
                <a:ext cx="12240731" cy="649224"/>
                <a:chOff x="-19045" y="216550"/>
                <a:chExt cx="9180548" cy="649224"/>
              </a:xfrm>
            </p:grpSpPr>
            <p:sp>
              <p:nvSpPr>
                <p:cNvPr id="32" name="Freeform 3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33" name="Freeform 3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grpSp>
        </p:grpSp>
      </p:gr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dirty="0"/>
              <a:t>Edit Master text styles</a:t>
            </a:r>
            <a:endParaRPr kumimoji="0" lang="en-US" dirty="0"/>
          </a:p>
          <a:p>
            <a:pPr lvl="1" eaLnBrk="1" latinLnBrk="0" hangingPunct="1"/>
            <a:r>
              <a:rPr kumimoji="0" lang="en-US" dirty="0"/>
              <a:t>Second level</a:t>
            </a:r>
            <a:endParaRPr kumimoji="0" lang="en-US" dirty="0"/>
          </a:p>
          <a:p>
            <a:pPr lvl="2" eaLnBrk="1" latinLnBrk="0" hangingPunct="1"/>
            <a:r>
              <a:rPr kumimoji="0" lang="en-US" dirty="0"/>
              <a:t>Third level</a:t>
            </a:r>
            <a:endParaRPr kumimoji="0" lang="en-US" dirty="0"/>
          </a:p>
          <a:p>
            <a:pPr lvl="3" eaLnBrk="1" latinLnBrk="0" hangingPunct="1"/>
            <a:r>
              <a:rPr kumimoji="0" lang="en-US" dirty="0"/>
              <a:t>Fourth level</a:t>
            </a:r>
            <a:endParaRPr kumimoji="0" lang="en-US" dirty="0"/>
          </a:p>
          <a:p>
            <a:pPr lvl="4" eaLnBrk="1" latinLnBrk="0" hangingPunct="1"/>
            <a:r>
              <a:rPr kumimoji="0" lang="en-US" dirty="0"/>
              <a:t>Fifth level</a:t>
            </a:r>
            <a:endParaRPr kumimoji="0" lang="en-US" dirty="0"/>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100">
                <a:solidFill>
                  <a:schemeClr val="tx1"/>
                </a:solidFill>
              </a:defRPr>
            </a:lvl1pPr>
          </a:lstStyle>
          <a:p>
            <a:fld id="{61146459-E3C3-4969-9224-5ED50B492D17}" type="datetime1">
              <a:rPr lang="en-US" smtClean="0"/>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100">
                <a:solidFill>
                  <a:schemeClr val="tx1"/>
                </a:solidFill>
              </a:defRPr>
            </a:lvl1pPr>
          </a:lstStyle>
          <a:p>
            <a:r>
              <a:rPr lang="en-US" dirty="0"/>
              <a:t>Add a footer</a:t>
            </a:r>
            <a:endParaRPr lang="en-US" dirty="0"/>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100">
                <a:solidFill>
                  <a:schemeClr val="tx1"/>
                </a:solidFill>
              </a:defRPr>
            </a:lvl1pPr>
          </a:lstStyle>
          <a:p>
            <a:fld id="{401CF334-2D5C-4859-84A6-CA7E6E43FAEB}" type="slidenum">
              <a:rPr lang="en-US" smtClean="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Abadi" panose="020B0604020104020204" pitchFamily="34" charset="0"/>
          <a:ea typeface="+mn-ea"/>
          <a:cs typeface="+mn-cs"/>
        </a:defRPr>
      </a:lvl1pPr>
      <a:lvl2pPr marL="640080" indent="-247015"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Abadi" panose="020B0604020104020204" pitchFamily="34" charset="0"/>
          <a:ea typeface="+mn-ea"/>
          <a:cs typeface="+mn-cs"/>
        </a:defRPr>
      </a:lvl2pPr>
      <a:lvl3pPr marL="914400" indent="-247015"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Abadi" panose="020B0604020104020204" pitchFamily="34" charset="0"/>
          <a:ea typeface="+mn-ea"/>
          <a:cs typeface="+mn-cs"/>
        </a:defRPr>
      </a:lvl3pPr>
      <a:lvl4pPr marL="1188720" indent="-210185"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Abadi" panose="020B0604020104020204" pitchFamily="34" charset="0"/>
          <a:ea typeface="+mn-ea"/>
          <a:cs typeface="+mn-cs"/>
        </a:defRPr>
      </a:lvl4pPr>
      <a:lvl5pPr marL="1463040" indent="-210185"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Abadi" panose="020B0604020104020204" pitchFamily="34" charset="0"/>
          <a:ea typeface="+mn-ea"/>
          <a:cs typeface="+mn-cs"/>
        </a:defRPr>
      </a:lvl5pPr>
      <a:lvl6pPr marL="1737360" indent="-210185"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Wills and Trusts</a:t>
            </a:r>
            <a:endParaRPr lang="en-US" dirty="0"/>
          </a:p>
        </p:txBody>
      </p:sp>
      <p:sp>
        <p:nvSpPr>
          <p:cNvPr id="5" name="Subtitle 4"/>
          <p:cNvSpPr>
            <a:spLocks noGrp="1"/>
          </p:cNvSpPr>
          <p:nvPr>
            <p:ph type="subTitle" idx="1"/>
          </p:nvPr>
        </p:nvSpPr>
        <p:spPr/>
        <p:txBody>
          <a:bodyPr/>
          <a:lstStyle/>
          <a:p>
            <a:r>
              <a:rPr lang="en-US" dirty="0"/>
              <a:t>D. J. Thompson, MSEE</a:t>
            </a:r>
            <a:r>
              <a:rPr lang="en-US"/>
              <a:t>, MBA, CPA</a:t>
            </a:r>
            <a:endParaRPr lang="en-US" dirty="0"/>
          </a:p>
          <a:p>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Exceptions to Probate:</a:t>
            </a:r>
            <a:endParaRPr lang="en-US" dirty="0"/>
          </a:p>
        </p:txBody>
      </p:sp>
      <p:sp>
        <p:nvSpPr>
          <p:cNvPr id="3" name="Content Placeholder 2"/>
          <p:cNvSpPr>
            <a:spLocks noGrp="1"/>
          </p:cNvSpPr>
          <p:nvPr>
            <p:ph idx="1"/>
          </p:nvPr>
        </p:nvSpPr>
        <p:spPr/>
        <p:txBody>
          <a:bodyPr/>
          <a:lstStyle/>
          <a:p>
            <a:r>
              <a:rPr lang="en-US" dirty="0">
                <a:latin typeface="Abadi" panose="020B0604020104020204" pitchFamily="34" charset="0"/>
              </a:rPr>
              <a:t>There are some assets that do not go through probate:</a:t>
            </a:r>
            <a:endParaRPr lang="en-US" dirty="0">
              <a:latin typeface="Abadi" panose="020B0604020104020204" pitchFamily="34" charset="0"/>
            </a:endParaRPr>
          </a:p>
          <a:p>
            <a:pPr lvl="1"/>
            <a:r>
              <a:rPr lang="en-US" dirty="0">
                <a:latin typeface="Abadi" panose="020B0604020104020204" pitchFamily="34" charset="0"/>
              </a:rPr>
              <a:t>Life insurance payouts</a:t>
            </a:r>
            <a:endParaRPr lang="en-US" dirty="0">
              <a:latin typeface="Abadi" panose="020B0604020104020204" pitchFamily="34" charset="0"/>
            </a:endParaRPr>
          </a:p>
          <a:p>
            <a:pPr lvl="1"/>
            <a:r>
              <a:rPr lang="en-US" dirty="0">
                <a:latin typeface="Abadi" panose="020B0604020104020204" pitchFamily="34" charset="0"/>
              </a:rPr>
              <a:t>IRA, 401K, 403B accounts with beneficiary designated</a:t>
            </a:r>
            <a:endParaRPr lang="en-US" dirty="0">
              <a:latin typeface="Abadi" panose="020B0604020104020204" pitchFamily="34" charset="0"/>
            </a:endParaRPr>
          </a:p>
          <a:p>
            <a:pPr lvl="1"/>
            <a:r>
              <a:rPr lang="en-US" dirty="0">
                <a:latin typeface="Abadi" panose="020B0604020104020204" pitchFamily="34" charset="0"/>
              </a:rPr>
              <a:t>Accounts held in Joint Tenancy with Right of Survivorship</a:t>
            </a:r>
            <a:endParaRPr lang="en-US" dirty="0">
              <a:latin typeface="Abadi" panose="020B0604020104020204" pitchFamily="34" charset="0"/>
            </a:endParaRPr>
          </a:p>
          <a:p>
            <a:pPr lvl="1"/>
            <a:r>
              <a:rPr lang="en-US" dirty="0">
                <a:latin typeface="Abadi" panose="020B0604020104020204" pitchFamily="34" charset="0"/>
              </a:rPr>
              <a:t>Vehicles owned jointly, household goods. </a:t>
            </a:r>
            <a:endParaRPr lang="en-US" dirty="0">
              <a:latin typeface="Abadi" panose="020B0604020104020204" pitchFamily="34" charset="0"/>
            </a:endParaRPr>
          </a:p>
          <a:p>
            <a:pPr lvl="1"/>
            <a:r>
              <a:rPr lang="en-US" u="sng" dirty="0">
                <a:highlight>
                  <a:srgbClr val="FFFF00"/>
                </a:highlight>
                <a:latin typeface="Abadi" panose="020B0604020104020204" pitchFamily="34" charset="0"/>
              </a:rPr>
              <a:t>Trust assets</a:t>
            </a:r>
            <a:r>
              <a:rPr lang="en-US" dirty="0">
                <a:latin typeface="Abadi" panose="020B0604020104020204" pitchFamily="34" charset="0"/>
              </a:rPr>
              <a:t>, in a distribution from the Trustee</a:t>
            </a:r>
            <a:endParaRPr lang="en-US" dirty="0">
              <a:latin typeface="Abadi" panose="020B0604020104020204" pitchFamily="34" charset="0"/>
            </a:endParaRPr>
          </a:p>
          <a:p>
            <a:r>
              <a:rPr lang="en-US" dirty="0">
                <a:latin typeface="Abadi" panose="020B0604020104020204" pitchFamily="34" charset="0"/>
              </a:rPr>
              <a:t>JTWROS is allowed as Texas is a “community property” state.  </a:t>
            </a:r>
            <a:endParaRPr lang="en-US" dirty="0">
              <a:latin typeface="Abadi" panose="020B0604020104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Executors Duties:</a:t>
            </a:r>
            <a:endParaRPr lang="en-US" dirty="0"/>
          </a:p>
        </p:txBody>
      </p:sp>
      <p:sp>
        <p:nvSpPr>
          <p:cNvPr id="3" name="Content Placeholder 2"/>
          <p:cNvSpPr>
            <a:spLocks noGrp="1"/>
          </p:cNvSpPr>
          <p:nvPr>
            <p:ph idx="1"/>
          </p:nvPr>
        </p:nvSpPr>
        <p:spPr/>
        <p:txBody>
          <a:bodyPr>
            <a:normAutofit lnSpcReduction="10000"/>
          </a:bodyPr>
          <a:lstStyle/>
          <a:p>
            <a:r>
              <a:rPr lang="en-US" dirty="0"/>
              <a:t>Executor pays debts and distributes property according to the will.</a:t>
            </a:r>
            <a:endParaRPr lang="en-US" dirty="0"/>
          </a:p>
          <a:p>
            <a:pPr lvl="1"/>
            <a:r>
              <a:rPr lang="en-US" dirty="0"/>
              <a:t>Using “letters testamentary” as proof, Executor will gain access to financial accounts, and pay off existing debt.  (this may require liquidating some assets)  </a:t>
            </a:r>
            <a:endParaRPr lang="en-US" dirty="0"/>
          </a:p>
          <a:p>
            <a:pPr lvl="1"/>
            <a:r>
              <a:rPr lang="en-US" dirty="0"/>
              <a:t>Executor will notify Social Security, pension plan, retirement plans of death. If beneficiaries are named, the transfer of assets will begin at once.  If no beneficiaries named, the assets are distributed according to the will.</a:t>
            </a:r>
            <a:endParaRPr lang="en-US" dirty="0"/>
          </a:p>
          <a:p>
            <a:pPr lvl="1"/>
            <a:r>
              <a:rPr lang="en-US" dirty="0"/>
              <a:t>Executor arranges for the title (house, cars, boats) to be transferred to appropriate person(s).</a:t>
            </a:r>
            <a:endParaRPr lang="en-US" dirty="0"/>
          </a:p>
          <a:p>
            <a:pPr lvl="1"/>
            <a:r>
              <a:rPr lang="en-US" dirty="0"/>
              <a:t>Personal property is distributed.</a:t>
            </a:r>
            <a:endParaRPr lang="en-US" dirty="0"/>
          </a:p>
          <a:p>
            <a:pPr lvl="1"/>
            <a:r>
              <a:rPr lang="en-US" dirty="0"/>
              <a:t>Files final income tax statement.   </a:t>
            </a:r>
            <a:endParaRPr lang="en-US" dirty="0"/>
          </a:p>
          <a:p>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Trusts:</a:t>
            </a:r>
            <a:endParaRPr lang="en-US" dirty="0"/>
          </a:p>
        </p:txBody>
      </p:sp>
      <p:sp>
        <p:nvSpPr>
          <p:cNvPr id="3" name="Content Placeholder 2"/>
          <p:cNvSpPr>
            <a:spLocks noGrp="1"/>
          </p:cNvSpPr>
          <p:nvPr>
            <p:ph idx="1"/>
          </p:nvPr>
        </p:nvSpPr>
        <p:spPr/>
        <p:txBody>
          <a:bodyPr/>
          <a:lstStyle/>
          <a:p>
            <a:r>
              <a:rPr lang="en-US" dirty="0">
                <a:latin typeface="Abadi" panose="020B0604020104020204" pitchFamily="34" charset="0"/>
              </a:rPr>
              <a:t>Generally, a </a:t>
            </a:r>
            <a:r>
              <a:rPr lang="en-US" b="1" dirty="0">
                <a:solidFill>
                  <a:srgbClr val="FF0000"/>
                </a:solidFill>
                <a:latin typeface="Abadi" panose="020B0604020104020204" pitchFamily="34" charset="0"/>
              </a:rPr>
              <a:t>Trust</a:t>
            </a:r>
            <a:r>
              <a:rPr lang="en-US" dirty="0">
                <a:latin typeface="Abadi" panose="020B0604020104020204" pitchFamily="34" charset="0"/>
              </a:rPr>
              <a:t> is a right in property (real or personal) which is held in a fiduciary relationship by one party for the benefit of another. The trustee is the one who holds title to the </a:t>
            </a:r>
            <a:r>
              <a:rPr lang="en-US" b="1" dirty="0">
                <a:latin typeface="Abadi" panose="020B0604020104020204" pitchFamily="34" charset="0"/>
              </a:rPr>
              <a:t>trust</a:t>
            </a:r>
            <a:r>
              <a:rPr lang="en-US" dirty="0">
                <a:latin typeface="Abadi" panose="020B0604020104020204" pitchFamily="34" charset="0"/>
              </a:rPr>
              <a:t> property, and the beneficiary is the person who receives the benefits of the </a:t>
            </a:r>
            <a:r>
              <a:rPr lang="en-US" b="1" dirty="0">
                <a:solidFill>
                  <a:srgbClr val="FF0000"/>
                </a:solidFill>
                <a:latin typeface="Abadi" panose="020B0604020104020204" pitchFamily="34" charset="0"/>
              </a:rPr>
              <a:t>Trust</a:t>
            </a:r>
            <a:r>
              <a:rPr lang="en-US" dirty="0">
                <a:latin typeface="Abadi" panose="020B0604020104020204" pitchFamily="34" charset="0"/>
              </a:rPr>
              <a:t>.  (</a:t>
            </a:r>
            <a:r>
              <a:rPr lang="en-US" dirty="0" err="1">
                <a:latin typeface="Abadi" panose="020B0604020104020204" pitchFamily="34" charset="0"/>
              </a:rPr>
              <a:t>Wex</a:t>
            </a:r>
            <a:r>
              <a:rPr lang="en-US" dirty="0">
                <a:latin typeface="Abadi" panose="020B0604020104020204" pitchFamily="34" charset="0"/>
              </a:rPr>
              <a:t> Legal Dictionary)</a:t>
            </a:r>
            <a:endParaRPr lang="en-US" dirty="0">
              <a:latin typeface="Abadi" panose="020B0604020104020204" pitchFamily="34" charset="0"/>
            </a:endParaRPr>
          </a:p>
          <a:p>
            <a:r>
              <a:rPr lang="en-US" dirty="0">
                <a:latin typeface="Abadi" panose="020B0604020104020204" pitchFamily="34" charset="0"/>
              </a:rPr>
              <a:t>A </a:t>
            </a:r>
            <a:r>
              <a:rPr lang="en-US" dirty="0">
                <a:solidFill>
                  <a:srgbClr val="FF0000"/>
                </a:solidFill>
              </a:rPr>
              <a:t>F</a:t>
            </a:r>
            <a:r>
              <a:rPr lang="en-US" dirty="0">
                <a:solidFill>
                  <a:srgbClr val="FF0000"/>
                </a:solidFill>
                <a:latin typeface="Abadi" panose="020B0604020104020204" pitchFamily="34" charset="0"/>
              </a:rPr>
              <a:t>iduciary</a:t>
            </a:r>
            <a:r>
              <a:rPr lang="en-US" dirty="0">
                <a:latin typeface="Abadi" panose="020B0604020104020204" pitchFamily="34" charset="0"/>
              </a:rPr>
              <a:t> is a person or organization that acts on behalf of another person or persons to manage assets. Essentially, a fiduciary owes to that other entity the duties of good faith and trust. The highest legal duty of one party to another, being a fiduciary requires being bound ethically to act in the other's best interests.  There are civil penalties for violation of Fiduciary duties.  </a:t>
            </a:r>
            <a:endParaRPr lang="en-US" dirty="0">
              <a:latin typeface="Abadi" panose="020B0604020104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Trusts:</a:t>
            </a:r>
            <a:endParaRPr lang="en-US" dirty="0"/>
          </a:p>
        </p:txBody>
      </p:sp>
      <p:sp>
        <p:nvSpPr>
          <p:cNvPr id="3" name="Content Placeholder 2"/>
          <p:cNvSpPr>
            <a:spLocks noGrp="1"/>
          </p:cNvSpPr>
          <p:nvPr>
            <p:ph idx="1"/>
          </p:nvPr>
        </p:nvSpPr>
        <p:spPr/>
        <p:txBody>
          <a:bodyPr/>
          <a:lstStyle/>
          <a:p>
            <a:r>
              <a:rPr lang="en-US" dirty="0"/>
              <a:t>In wills, Testamentary trusts are used as vehicles to pass assets to a beneficiary, while maintaining some control over how the bequest is used.</a:t>
            </a:r>
            <a:endParaRPr lang="en-US" dirty="0"/>
          </a:p>
          <a:p>
            <a:r>
              <a:rPr lang="en-US" dirty="0"/>
              <a:t>Other trusts are used for tax avoidance.    </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Preparing the Will</a:t>
            </a:r>
            <a:endParaRPr lang="en-US" dirty="0"/>
          </a:p>
        </p:txBody>
      </p:sp>
      <p:sp>
        <p:nvSpPr>
          <p:cNvPr id="3" name="Text Placeholder 2"/>
          <p:cNvSpPr>
            <a:spLocks noGrp="1"/>
          </p:cNvSpPr>
          <p:nvPr>
            <p:ph type="body" idx="1"/>
          </p:nvPr>
        </p:nvSpPr>
        <p:spPr/>
        <p:txBody>
          <a:bodyPr/>
          <a:lstStyle/>
          <a:p>
            <a:r>
              <a:rPr lang="en-US" dirty="0"/>
              <a:t>Goal:</a:t>
            </a:r>
            <a:endParaRPr lang="en-US" dirty="0"/>
          </a:p>
          <a:p>
            <a:pPr marL="342900" indent="-342900">
              <a:buFont typeface="Arial" panose="020B0604020202020204" pitchFamily="34" charset="0"/>
              <a:buChar char="•"/>
            </a:pPr>
            <a:r>
              <a:rPr lang="en-US" dirty="0"/>
              <a:t>Reduce cost and time in preparing the will, and in probate.  </a:t>
            </a:r>
            <a:endParaRPr lang="en-US" dirty="0"/>
          </a:p>
          <a:p>
            <a:pPr marL="342900" indent="-342900">
              <a:buFont typeface="Arial" panose="020B0604020202020204" pitchFamily="34" charset="0"/>
              <a:buChar char="•"/>
            </a:pPr>
            <a:r>
              <a:rPr lang="en-US" b="1" u="sng" dirty="0">
                <a:solidFill>
                  <a:srgbClr val="FF0000"/>
                </a:solidFill>
              </a:rPr>
              <a:t>Avoid disputes in probate.  </a:t>
            </a:r>
            <a:endParaRPr lang="en-US" b="1" u="sng" dirty="0">
              <a:solidFill>
                <a:srgbClr val="FF0000"/>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Probate in Texas:</a:t>
            </a:r>
            <a:endParaRPr lang="en-US" dirty="0"/>
          </a:p>
        </p:txBody>
      </p:sp>
      <p:sp>
        <p:nvSpPr>
          <p:cNvPr id="3" name="Content Placeholder 2"/>
          <p:cNvSpPr>
            <a:spLocks noGrp="1"/>
          </p:cNvSpPr>
          <p:nvPr>
            <p:ph idx="1"/>
          </p:nvPr>
        </p:nvSpPr>
        <p:spPr/>
        <p:txBody>
          <a:bodyPr/>
          <a:lstStyle/>
          <a:p>
            <a:r>
              <a:rPr lang="en-US" dirty="0"/>
              <a:t>The legal side of Probate in Texas (for a will based on Texas Laws) is, by comparison, very </a:t>
            </a:r>
            <a:r>
              <a:rPr lang="en-US" u="sng" dirty="0">
                <a:solidFill>
                  <a:srgbClr val="00B050"/>
                </a:solidFill>
              </a:rPr>
              <a:t>easy, quick, and cheap</a:t>
            </a:r>
            <a:r>
              <a:rPr lang="en-US" dirty="0"/>
              <a:t>.  We are not California.    </a:t>
            </a:r>
            <a:endParaRPr lang="en-US" dirty="0"/>
          </a:p>
          <a:p>
            <a:pPr lvl="1"/>
            <a:r>
              <a:rPr lang="en-US" dirty="0"/>
              <a:t>Self Proving:  If the proper form is attached to the will, the witnesses to the signing do not have to appear in court.</a:t>
            </a:r>
            <a:endParaRPr lang="en-US" dirty="0"/>
          </a:p>
          <a:p>
            <a:pPr lvl="1"/>
            <a:r>
              <a:rPr lang="en-US" dirty="0"/>
              <a:t>Independent Executor:  Will can allow the Executor to be independent of the court, i.e., there is no requirement for supervision or control by the court. </a:t>
            </a:r>
            <a:endParaRPr lang="en-US" dirty="0"/>
          </a:p>
          <a:p>
            <a:pPr lvl="1"/>
            <a:r>
              <a:rPr lang="en-US" dirty="0"/>
              <a:t>If there are no disputes, or errors of form, the you get the “letters testamentary” in a week or so after hearing.  </a:t>
            </a:r>
            <a:endParaRPr lang="en-US" dirty="0"/>
          </a:p>
          <a:p>
            <a:pPr lvl="1"/>
            <a:r>
              <a:rPr lang="en-US" dirty="0"/>
              <a:t>Cheap:  Probate fee for a Texas will, $319. (Travis County Probate Court)</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Why an attorney?</a:t>
            </a:r>
            <a:endParaRPr lang="en-US" dirty="0"/>
          </a:p>
        </p:txBody>
      </p:sp>
      <p:sp>
        <p:nvSpPr>
          <p:cNvPr id="3" name="Content Placeholder 2"/>
          <p:cNvSpPr>
            <a:spLocks noGrp="1"/>
          </p:cNvSpPr>
          <p:nvPr>
            <p:ph idx="1"/>
          </p:nvPr>
        </p:nvSpPr>
        <p:spPr/>
        <p:txBody>
          <a:bodyPr>
            <a:normAutofit/>
          </a:bodyPr>
          <a:lstStyle/>
          <a:p>
            <a:r>
              <a:rPr lang="en-US" dirty="0">
                <a:latin typeface="Abadi" panose="020B0604020104020204" pitchFamily="34" charset="0"/>
              </a:rPr>
              <a:t>Engineers have a tendency to want to “do it yourself”.  There are some ways to create a cheap will:</a:t>
            </a:r>
            <a:endParaRPr lang="en-US" dirty="0">
              <a:latin typeface="Abadi" panose="020B0604020104020204" pitchFamily="34" charset="0"/>
            </a:endParaRPr>
          </a:p>
          <a:p>
            <a:pPr lvl="1"/>
            <a:r>
              <a:rPr lang="en-US" dirty="0">
                <a:latin typeface="Abadi" panose="020B0604020104020204" pitchFamily="34" charset="0"/>
              </a:rPr>
              <a:t>Don’t do a will at all, die intestate.</a:t>
            </a:r>
            <a:endParaRPr lang="en-US" dirty="0">
              <a:latin typeface="Abadi" panose="020B0604020104020204" pitchFamily="34" charset="0"/>
            </a:endParaRPr>
          </a:p>
          <a:p>
            <a:pPr lvl="2"/>
            <a:r>
              <a:rPr lang="en-US" dirty="0">
                <a:latin typeface="Abadi" panose="020B0604020104020204" pitchFamily="34" charset="0"/>
              </a:rPr>
              <a:t>Are you really that mad at the world?</a:t>
            </a:r>
            <a:endParaRPr lang="en-US" dirty="0">
              <a:latin typeface="Abadi" panose="020B0604020104020204" pitchFamily="34" charset="0"/>
            </a:endParaRPr>
          </a:p>
          <a:p>
            <a:pPr lvl="1"/>
            <a:r>
              <a:rPr lang="en-US" dirty="0">
                <a:latin typeface="Abadi" panose="020B0604020104020204" pitchFamily="34" charset="0"/>
              </a:rPr>
              <a:t>The holographic will:</a:t>
            </a:r>
            <a:endParaRPr lang="en-US" dirty="0">
              <a:latin typeface="Abadi" panose="020B0604020104020204" pitchFamily="34" charset="0"/>
            </a:endParaRPr>
          </a:p>
          <a:p>
            <a:pPr lvl="2"/>
            <a:r>
              <a:rPr lang="en-US" dirty="0">
                <a:latin typeface="Abadi" panose="020B0604020104020204" pitchFamily="34" charset="0"/>
              </a:rPr>
              <a:t>Written in your own handwriting and signed.</a:t>
            </a:r>
            <a:endParaRPr lang="en-US" dirty="0">
              <a:latin typeface="Abadi" panose="020B0604020104020204" pitchFamily="34" charset="0"/>
            </a:endParaRPr>
          </a:p>
          <a:p>
            <a:pPr lvl="2"/>
            <a:r>
              <a:rPr lang="en-US" dirty="0"/>
              <a:t>This is usually an emergency situation.  </a:t>
            </a:r>
            <a:endParaRPr lang="en-US" dirty="0">
              <a:latin typeface="Abadi" panose="020B0604020104020204" pitchFamily="34" charset="0"/>
            </a:endParaRPr>
          </a:p>
          <a:p>
            <a:pPr lvl="1"/>
            <a:r>
              <a:rPr lang="en-US" dirty="0">
                <a:latin typeface="Abadi" panose="020B0604020104020204" pitchFamily="34" charset="0"/>
              </a:rPr>
              <a:t>Will software, e.g. </a:t>
            </a:r>
            <a:r>
              <a:rPr lang="en-US" dirty="0" err="1">
                <a:latin typeface="Abadi" panose="020B0604020104020204" pitchFamily="34" charset="0"/>
              </a:rPr>
              <a:t>Willmaker</a:t>
            </a:r>
            <a:r>
              <a:rPr lang="en-US" dirty="0">
                <a:latin typeface="Abadi" panose="020B0604020104020204" pitchFamily="34" charset="0"/>
              </a:rPr>
              <a:t> plus.</a:t>
            </a:r>
            <a:endParaRPr lang="en-US" dirty="0">
              <a:latin typeface="Abadi" panose="020B0604020104020204" pitchFamily="34" charset="0"/>
            </a:endParaRPr>
          </a:p>
          <a:p>
            <a:pPr lvl="2"/>
            <a:r>
              <a:rPr lang="en-US" dirty="0">
                <a:latin typeface="Abadi" panose="020B0604020104020204" pitchFamily="34" charset="0"/>
              </a:rPr>
              <a:t>Usually non compliant to Texas law.  </a:t>
            </a:r>
            <a:endParaRPr lang="en-US" dirty="0">
              <a:latin typeface="Abadi" panose="020B0604020104020204" pitchFamily="34" charset="0"/>
            </a:endParaRPr>
          </a:p>
          <a:p>
            <a:pPr lvl="1"/>
            <a:r>
              <a:rPr lang="en-US" dirty="0">
                <a:latin typeface="Abadi" panose="020B0604020104020204" pitchFamily="34" charset="0"/>
              </a:rPr>
              <a:t>Online will prep from a lawyer.    </a:t>
            </a:r>
            <a:endParaRPr lang="en-US" dirty="0">
              <a:latin typeface="Abadi" panose="020B0604020104020204" pitchFamily="34" charset="0"/>
            </a:endParaRPr>
          </a:p>
          <a:p>
            <a:endParaRPr lang="en-US" dirty="0">
              <a:latin typeface="Abadi" panose="020B0604020104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an attorney? (</a:t>
            </a:r>
            <a:r>
              <a:rPr lang="en-US" dirty="0" err="1"/>
              <a:t>con’t</a:t>
            </a:r>
            <a:r>
              <a:rPr lang="en-US" dirty="0"/>
              <a:t>)</a:t>
            </a:r>
            <a:endParaRPr lang="en-US" dirty="0"/>
          </a:p>
        </p:txBody>
      </p:sp>
      <p:sp>
        <p:nvSpPr>
          <p:cNvPr id="3" name="Content Placeholder 2"/>
          <p:cNvSpPr>
            <a:spLocks noGrp="1"/>
          </p:cNvSpPr>
          <p:nvPr>
            <p:ph idx="1"/>
          </p:nvPr>
        </p:nvSpPr>
        <p:spPr/>
        <p:txBody>
          <a:bodyPr/>
          <a:lstStyle/>
          <a:p>
            <a:r>
              <a:rPr lang="en-US" dirty="0"/>
              <a:t>Don’t be stupid.  You don’t get a second shot, and anyone mad can tie up the estate in probate till the money is gone.       </a:t>
            </a:r>
            <a:endParaRPr lang="en-US" dirty="0"/>
          </a:p>
          <a:p>
            <a:r>
              <a:rPr lang="en-US" dirty="0"/>
              <a:t>Get a Texas lawyer to do the will, using Texas law.  If you have some special circumstance get one who is Board Certified in Estate Planning and Probate Law.  Listen and question.   </a:t>
            </a:r>
            <a:endParaRPr lang="en-US" dirty="0"/>
          </a:p>
          <a:p>
            <a:r>
              <a:rPr lang="en-US" dirty="0"/>
              <a:t>The lawyer can help you through probate, also. </a:t>
            </a:r>
            <a:endParaRPr lang="en-US" dirty="0"/>
          </a:p>
          <a:p>
            <a:r>
              <a:rPr lang="en-US" dirty="0"/>
              <a:t>The attorney will provide other useful documents, e.g. power of attorney, directive to physicians, etc.     </a:t>
            </a:r>
            <a:endParaRPr lang="en-US" dirty="0"/>
          </a:p>
          <a:p>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Too much attorney? (the Living Trust)</a:t>
            </a:r>
            <a:endParaRPr lang="en-US" dirty="0"/>
          </a:p>
        </p:txBody>
      </p:sp>
      <p:sp>
        <p:nvSpPr>
          <p:cNvPr id="3" name="Content Placeholder 2"/>
          <p:cNvSpPr>
            <a:spLocks noGrp="1"/>
          </p:cNvSpPr>
          <p:nvPr>
            <p:ph idx="1"/>
          </p:nvPr>
        </p:nvSpPr>
        <p:spPr/>
        <p:txBody>
          <a:bodyPr/>
          <a:lstStyle/>
          <a:p>
            <a:r>
              <a:rPr lang="en-US" dirty="0"/>
              <a:t>There are many people who are afraid of probate, fearing a long and  expensive process.  Recall that some financial assets (Trusts) can be transferred without probate.  From that, came the idea of a “living trust”.</a:t>
            </a:r>
            <a:endParaRPr lang="en-US" dirty="0"/>
          </a:p>
          <a:p>
            <a:r>
              <a:rPr lang="en-US" dirty="0"/>
              <a:t>A Living Trust is a revocable trust structured so that:</a:t>
            </a:r>
            <a:endParaRPr lang="en-US" dirty="0"/>
          </a:p>
          <a:p>
            <a:pPr lvl="1"/>
            <a:r>
              <a:rPr lang="en-US" dirty="0"/>
              <a:t>All of a person A’s assets are transferred into a trust, where A is the Trustee.  </a:t>
            </a:r>
            <a:endParaRPr lang="en-US" dirty="0"/>
          </a:p>
          <a:p>
            <a:pPr lvl="1"/>
            <a:r>
              <a:rPr lang="en-US" dirty="0"/>
              <a:t>Trust documents have provisions that state that on the death of A, a new trustee B is appointed, and B becomes the owner of the Trust.  </a:t>
            </a:r>
            <a:endParaRPr lang="en-US" dirty="0"/>
          </a:p>
          <a:p>
            <a:pPr lvl="1"/>
            <a:r>
              <a:rPr lang="en-US" dirty="0"/>
              <a:t>The trust is taxed at A’s rates</a:t>
            </a:r>
            <a:endParaRPr lang="en-US" dirty="0"/>
          </a:p>
          <a:p>
            <a:r>
              <a:rPr lang="en-US" dirty="0"/>
              <a:t>While A lives, she is able use her financial assets as before.  Upon death, B claims assets, avoiding probate.</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Living Trust (</a:t>
            </a:r>
            <a:r>
              <a:rPr lang="en-US" dirty="0" err="1"/>
              <a:t>con’t</a:t>
            </a:r>
            <a:r>
              <a:rPr lang="en-US" dirty="0"/>
              <a:t>)</a:t>
            </a:r>
            <a:endParaRPr lang="en-US" dirty="0"/>
          </a:p>
        </p:txBody>
      </p:sp>
      <p:sp>
        <p:nvSpPr>
          <p:cNvPr id="3" name="Content Placeholder 2"/>
          <p:cNvSpPr>
            <a:spLocks noGrp="1"/>
          </p:cNvSpPr>
          <p:nvPr>
            <p:ph idx="1"/>
          </p:nvPr>
        </p:nvSpPr>
        <p:spPr/>
        <p:txBody>
          <a:bodyPr>
            <a:normAutofit/>
          </a:bodyPr>
          <a:lstStyle/>
          <a:p>
            <a:r>
              <a:rPr lang="en-US" dirty="0"/>
              <a:t>Drawbacks:</a:t>
            </a:r>
            <a:endParaRPr lang="en-US" dirty="0"/>
          </a:p>
          <a:p>
            <a:pPr lvl="1"/>
            <a:r>
              <a:rPr lang="en-US" dirty="0"/>
              <a:t>Trust is expensive to set up, and adds some complexity to life.</a:t>
            </a:r>
            <a:endParaRPr lang="en-US" dirty="0"/>
          </a:p>
          <a:p>
            <a:pPr lvl="1"/>
            <a:r>
              <a:rPr lang="en-US" dirty="0"/>
              <a:t>Still have to go through most probate tasks, like opening new accounts, title changes, etc. to finalize.</a:t>
            </a:r>
            <a:endParaRPr lang="en-US" dirty="0"/>
          </a:p>
          <a:p>
            <a:pPr lvl="1"/>
            <a:r>
              <a:rPr lang="en-US" dirty="0"/>
              <a:t>Most Living Trusts require a “failover will”</a:t>
            </a:r>
            <a:endParaRPr lang="en-US" dirty="0"/>
          </a:p>
          <a:p>
            <a:r>
              <a:rPr lang="en-US" dirty="0"/>
              <a:t>Note that many assets can transfer without probate:</a:t>
            </a:r>
            <a:endParaRPr lang="en-US" dirty="0"/>
          </a:p>
          <a:p>
            <a:pPr lvl="1"/>
            <a:r>
              <a:rPr lang="en-US" dirty="0"/>
              <a:t>IRA’s, 401K, 401B (to beneficiary)</a:t>
            </a:r>
            <a:endParaRPr lang="en-US" dirty="0"/>
          </a:p>
          <a:p>
            <a:pPr lvl="1"/>
            <a:r>
              <a:rPr lang="en-US" dirty="0"/>
              <a:t>Financial Accounts with JTWROS</a:t>
            </a:r>
            <a:endParaRPr lang="en-US" dirty="0"/>
          </a:p>
          <a:p>
            <a:pPr lvl="1"/>
            <a:r>
              <a:rPr lang="en-US" dirty="0"/>
              <a:t>Life Insurance proceeds (Texas) </a:t>
            </a:r>
            <a:endParaRPr lang="en-US" dirty="0"/>
          </a:p>
          <a:p>
            <a:pPr marL="393065" lvl="1" indent="0">
              <a:buNone/>
            </a:pP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endParaRPr lang="en-US" dirty="0"/>
          </a:p>
        </p:txBody>
      </p:sp>
      <p:sp>
        <p:nvSpPr>
          <p:cNvPr id="2" name="Content Placeholder 1"/>
          <p:cNvSpPr>
            <a:spLocks noGrp="1"/>
          </p:cNvSpPr>
          <p:nvPr>
            <p:ph idx="1"/>
          </p:nvPr>
        </p:nvSpPr>
        <p:spPr>
          <a:xfrm>
            <a:off x="609600" y="2151380"/>
            <a:ext cx="10972800" cy="4389120"/>
          </a:xfrm>
        </p:spPr>
        <p:txBody>
          <a:bodyPr>
            <a:normAutofit/>
          </a:bodyPr>
          <a:lstStyle/>
          <a:p>
            <a:pPr marL="0" indent="0">
              <a:buNone/>
            </a:pPr>
            <a:endParaRPr lang="en-US" dirty="0">
              <a:latin typeface="Abadi" panose="020B0604020104020204" pitchFamily="34" charset="0"/>
            </a:endParaRPr>
          </a:p>
          <a:p>
            <a:r>
              <a:rPr lang="en-US" dirty="0"/>
              <a:t>Overview</a:t>
            </a:r>
            <a:endParaRPr lang="en-US" dirty="0"/>
          </a:p>
          <a:p>
            <a:r>
              <a:rPr lang="en-US" dirty="0"/>
              <a:t>The Basics:</a:t>
            </a:r>
            <a:endParaRPr lang="en-US" dirty="0"/>
          </a:p>
          <a:p>
            <a:pPr lvl="1"/>
            <a:r>
              <a:rPr lang="en-US" dirty="0"/>
              <a:t>The Will/Probate/Trusts</a:t>
            </a:r>
            <a:endParaRPr lang="en-US" dirty="0"/>
          </a:p>
          <a:p>
            <a:r>
              <a:rPr lang="en-US" dirty="0"/>
              <a:t>Preparing the Will</a:t>
            </a:r>
            <a:endParaRPr lang="en-US" dirty="0"/>
          </a:p>
          <a:p>
            <a:pPr lvl="1"/>
            <a:r>
              <a:rPr lang="en-US" dirty="0"/>
              <a:t>Probate in Texas</a:t>
            </a:r>
            <a:endParaRPr lang="en-US" dirty="0"/>
          </a:p>
          <a:p>
            <a:pPr lvl="1"/>
            <a:r>
              <a:rPr lang="en-US" dirty="0"/>
              <a:t>Useful Trusts</a:t>
            </a:r>
            <a:endParaRPr lang="en-US" dirty="0"/>
          </a:p>
          <a:p>
            <a:pPr lvl="1"/>
            <a:r>
              <a:rPr lang="en-US" dirty="0"/>
              <a:t>Bad Choices</a:t>
            </a:r>
            <a:endParaRPr lang="en-US" dirty="0"/>
          </a:p>
          <a:p>
            <a:pPr lvl="1"/>
            <a:endParaRPr lang="en-US" dirty="0"/>
          </a:p>
          <a:p>
            <a:endParaRPr lang="en-US" dirty="0"/>
          </a:p>
          <a:p>
            <a:endParaRPr lang="en-US" dirty="0"/>
          </a:p>
          <a:p>
            <a:pPr lvl="1"/>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Living Trust (</a:t>
            </a:r>
            <a:r>
              <a:rPr lang="en-US" dirty="0" err="1"/>
              <a:t>con’t</a:t>
            </a:r>
            <a:r>
              <a:rPr lang="en-US" dirty="0"/>
              <a:t>)</a:t>
            </a:r>
            <a:endParaRPr lang="en-US" dirty="0"/>
          </a:p>
        </p:txBody>
      </p:sp>
      <p:sp>
        <p:nvSpPr>
          <p:cNvPr id="3" name="Content Placeholder 2"/>
          <p:cNvSpPr>
            <a:spLocks noGrp="1"/>
          </p:cNvSpPr>
          <p:nvPr>
            <p:ph idx="1"/>
          </p:nvPr>
        </p:nvSpPr>
        <p:spPr/>
        <p:txBody>
          <a:bodyPr/>
          <a:lstStyle/>
          <a:p>
            <a:r>
              <a:rPr lang="en-US" dirty="0"/>
              <a:t>The Living Trust is a great idea in California, not so great in Texas</a:t>
            </a:r>
            <a:endParaRPr lang="en-US" dirty="0"/>
          </a:p>
          <a:p>
            <a:r>
              <a:rPr lang="en-US" dirty="0"/>
              <a:t>Example cost of probate:</a:t>
            </a:r>
            <a:endParaRPr lang="en-US" dirty="0"/>
          </a:p>
          <a:p>
            <a:pPr marL="0" indent="0">
              <a:buNone/>
            </a:pPr>
            <a:endParaRPr lang="en-US" dirty="0"/>
          </a:p>
          <a:p>
            <a:pPr marL="0" indent="0">
              <a:buNone/>
            </a:pPr>
            <a:endParaRPr lang="en-US" dirty="0"/>
          </a:p>
          <a:p>
            <a:pPr marL="393065" lvl="1" indent="0">
              <a:buNone/>
            </a:pPr>
            <a:endParaRPr lang="en-US" dirty="0"/>
          </a:p>
          <a:p>
            <a:pPr lvl="1"/>
            <a:endParaRPr lang="en-US" dirty="0"/>
          </a:p>
        </p:txBody>
      </p:sp>
      <p:graphicFrame>
        <p:nvGraphicFramePr>
          <p:cNvPr id="5" name="Table 4"/>
          <p:cNvGraphicFramePr>
            <a:graphicFrameLocks noGrp="1"/>
          </p:cNvGraphicFramePr>
          <p:nvPr/>
        </p:nvGraphicFramePr>
        <p:xfrm>
          <a:off x="1635853" y="3093751"/>
          <a:ext cx="8138252" cy="2915516"/>
        </p:xfrm>
        <a:graphic>
          <a:graphicData uri="http://schemas.openxmlformats.org/drawingml/2006/table">
            <a:tbl>
              <a:tblPr firstRow="1" bandRow="1">
                <a:tableStyleId>{8799B23B-EC83-4686-B30A-512413B5E67A}</a:tableStyleId>
              </a:tblPr>
              <a:tblGrid>
                <a:gridCol w="3036815"/>
                <a:gridCol w="2474752"/>
                <a:gridCol w="2626685"/>
              </a:tblGrid>
              <a:tr h="421236">
                <a:tc>
                  <a:txBody>
                    <a:bodyPr/>
                    <a:lstStyle/>
                    <a:p>
                      <a:endParaRPr lang="en-US" b="0" dirty="0">
                        <a:latin typeface="Abadi" panose="020B0604020104020204" pitchFamily="34" charset="0"/>
                      </a:endParaRPr>
                    </a:p>
                  </a:txBody>
                  <a:tcPr/>
                </a:tc>
                <a:tc>
                  <a:txBody>
                    <a:bodyPr/>
                    <a:lstStyle/>
                    <a:p>
                      <a:r>
                        <a:rPr lang="en-US" dirty="0">
                          <a:latin typeface="Abadi" panose="020B0604020104020204" pitchFamily="34" charset="0"/>
                        </a:rPr>
                        <a:t>California</a:t>
                      </a:r>
                      <a:endParaRPr lang="en-US" dirty="0">
                        <a:latin typeface="Abadi" panose="020B0604020104020204" pitchFamily="34" charset="0"/>
                      </a:endParaRPr>
                    </a:p>
                  </a:txBody>
                  <a:tcPr/>
                </a:tc>
                <a:tc>
                  <a:txBody>
                    <a:bodyPr/>
                    <a:lstStyle/>
                    <a:p>
                      <a:r>
                        <a:rPr lang="en-US" dirty="0">
                          <a:latin typeface="Abadi" panose="020B0604020104020204" pitchFamily="34" charset="0"/>
                        </a:rPr>
                        <a:t>Texas</a:t>
                      </a:r>
                      <a:endParaRPr lang="en-US" dirty="0">
                        <a:latin typeface="Abadi" panose="020B0604020104020204" pitchFamily="34" charset="0"/>
                      </a:endParaRPr>
                    </a:p>
                  </a:txBody>
                  <a:tcPr/>
                </a:tc>
              </a:tr>
              <a:tr h="370840">
                <a:tc>
                  <a:txBody>
                    <a:bodyPr/>
                    <a:lstStyle/>
                    <a:p>
                      <a:r>
                        <a:rPr lang="en-US" dirty="0">
                          <a:latin typeface="Abadi" panose="020B0604020104020204" pitchFamily="34" charset="0"/>
                        </a:rPr>
                        <a:t>Court Fees</a:t>
                      </a:r>
                      <a:endParaRPr lang="en-US" dirty="0">
                        <a:latin typeface="Abadi" panose="020B0604020104020204" pitchFamily="34" charset="0"/>
                      </a:endParaRPr>
                    </a:p>
                  </a:txBody>
                  <a:tcPr/>
                </a:tc>
                <a:tc>
                  <a:txBody>
                    <a:bodyPr/>
                    <a:lstStyle/>
                    <a:p>
                      <a:r>
                        <a:rPr lang="en-US" dirty="0">
                          <a:latin typeface="Abadi" panose="020B0604020104020204" pitchFamily="34" charset="0"/>
                        </a:rPr>
                        <a:t>1% of estate</a:t>
                      </a:r>
                      <a:endParaRPr lang="en-US" dirty="0">
                        <a:latin typeface="Abadi" panose="020B0604020104020204" pitchFamily="34" charset="0"/>
                      </a:endParaRPr>
                    </a:p>
                  </a:txBody>
                  <a:tcPr/>
                </a:tc>
                <a:tc>
                  <a:txBody>
                    <a:bodyPr/>
                    <a:lstStyle/>
                    <a:p>
                      <a:r>
                        <a:rPr lang="en-US" dirty="0">
                          <a:latin typeface="Abadi" panose="020B0604020104020204" pitchFamily="34" charset="0"/>
                        </a:rPr>
                        <a:t>$319</a:t>
                      </a:r>
                      <a:endParaRPr lang="en-US" dirty="0">
                        <a:latin typeface="Abadi" panose="020B0604020104020204" pitchFamily="34" charset="0"/>
                      </a:endParaRPr>
                    </a:p>
                  </a:txBody>
                  <a:tcPr/>
                </a:tc>
              </a:tr>
              <a:tr h="370840">
                <a:tc>
                  <a:txBody>
                    <a:bodyPr/>
                    <a:lstStyle/>
                    <a:p>
                      <a:r>
                        <a:rPr lang="en-US" dirty="0">
                          <a:latin typeface="Abadi" panose="020B0604020104020204" pitchFamily="34" charset="0"/>
                        </a:rPr>
                        <a:t>Attorney Fee ($1M estate)</a:t>
                      </a:r>
                      <a:endParaRPr lang="en-US" dirty="0">
                        <a:latin typeface="Abadi" panose="020B0604020104020204" pitchFamily="34" charset="0"/>
                      </a:endParaRPr>
                    </a:p>
                  </a:txBody>
                  <a:tcPr/>
                </a:tc>
                <a:tc>
                  <a:txBody>
                    <a:bodyPr/>
                    <a:lstStyle/>
                    <a:p>
                      <a:r>
                        <a:rPr lang="en-US" dirty="0">
                          <a:latin typeface="Abadi" panose="020B0604020104020204" pitchFamily="34" charset="0"/>
                        </a:rPr>
                        <a:t>$23,000</a:t>
                      </a:r>
                      <a:endParaRPr lang="en-US" dirty="0">
                        <a:latin typeface="Abadi" panose="020B0604020104020204" pitchFamily="34" charset="0"/>
                      </a:endParaRPr>
                    </a:p>
                  </a:txBody>
                  <a:tcPr/>
                </a:tc>
                <a:tc>
                  <a:txBody>
                    <a:bodyPr/>
                    <a:lstStyle/>
                    <a:p>
                      <a:r>
                        <a:rPr lang="en-US" dirty="0">
                          <a:latin typeface="Abadi" panose="020B0604020104020204" pitchFamily="34" charset="0"/>
                        </a:rPr>
                        <a:t>$400/hour +/-</a:t>
                      </a:r>
                      <a:endParaRPr lang="en-US" dirty="0">
                        <a:latin typeface="Abadi" panose="020B0604020104020204" pitchFamily="34" charset="0"/>
                      </a:endParaRPr>
                    </a:p>
                  </a:txBody>
                  <a:tcPr/>
                </a:tc>
              </a:tr>
              <a:tr h="370840">
                <a:tc>
                  <a:txBody>
                    <a:bodyPr/>
                    <a:lstStyle/>
                    <a:p>
                      <a:r>
                        <a:rPr lang="en-US" dirty="0">
                          <a:latin typeface="Abadi" panose="020B0604020104020204" pitchFamily="34" charset="0"/>
                        </a:rPr>
                        <a:t>Executor Commission ($1M)</a:t>
                      </a:r>
                      <a:endParaRPr lang="en-US" dirty="0">
                        <a:latin typeface="Abadi" panose="020B0604020104020204" pitchFamily="34" charset="0"/>
                      </a:endParaRPr>
                    </a:p>
                  </a:txBody>
                  <a:tcPr/>
                </a:tc>
                <a:tc>
                  <a:txBody>
                    <a:bodyPr/>
                    <a:lstStyle/>
                    <a:p>
                      <a:r>
                        <a:rPr lang="en-US" dirty="0">
                          <a:latin typeface="Abadi" panose="020B0604020104020204" pitchFamily="34" charset="0"/>
                        </a:rPr>
                        <a:t>$23,000</a:t>
                      </a:r>
                      <a:endParaRPr lang="en-US" dirty="0">
                        <a:latin typeface="Abadi" panose="020B0604020104020204" pitchFamily="34" charset="0"/>
                      </a:endParaRPr>
                    </a:p>
                  </a:txBody>
                  <a:tcPr/>
                </a:tc>
                <a:tc>
                  <a:txBody>
                    <a:bodyPr/>
                    <a:lstStyle/>
                    <a:p>
                      <a:r>
                        <a:rPr lang="en-US" dirty="0">
                          <a:latin typeface="Abadi" panose="020B0604020104020204" pitchFamily="34" charset="0"/>
                        </a:rPr>
                        <a:t>Can be set in will, usually 0</a:t>
                      </a:r>
                      <a:endParaRPr lang="en-US" dirty="0">
                        <a:latin typeface="Abadi" panose="020B0604020104020204" pitchFamily="34" charset="0"/>
                      </a:endParaRPr>
                    </a:p>
                  </a:txBody>
                  <a:tcPr/>
                </a:tc>
              </a:tr>
              <a:tr h="370840">
                <a:tc>
                  <a:txBody>
                    <a:bodyPr/>
                    <a:lstStyle/>
                    <a:p>
                      <a:r>
                        <a:rPr lang="en-US" dirty="0">
                          <a:latin typeface="Abadi" panose="020B0604020104020204" pitchFamily="34" charset="0"/>
                        </a:rPr>
                        <a:t>Life Insurance</a:t>
                      </a:r>
                      <a:endParaRPr lang="en-US" dirty="0">
                        <a:latin typeface="Abadi" panose="020B0604020104020204" pitchFamily="34" charset="0"/>
                      </a:endParaRPr>
                    </a:p>
                  </a:txBody>
                  <a:tcPr/>
                </a:tc>
                <a:tc>
                  <a:txBody>
                    <a:bodyPr/>
                    <a:lstStyle/>
                    <a:p>
                      <a:r>
                        <a:rPr lang="en-US" dirty="0">
                          <a:latin typeface="Abadi" panose="020B0604020104020204" pitchFamily="34" charset="0"/>
                        </a:rPr>
                        <a:t>Included in estate</a:t>
                      </a:r>
                      <a:endParaRPr lang="en-US" dirty="0">
                        <a:latin typeface="Abadi" panose="020B0604020104020204" pitchFamily="34" charset="0"/>
                      </a:endParaRPr>
                    </a:p>
                  </a:txBody>
                  <a:tcPr/>
                </a:tc>
                <a:tc>
                  <a:txBody>
                    <a:bodyPr/>
                    <a:lstStyle/>
                    <a:p>
                      <a:r>
                        <a:rPr lang="en-US" dirty="0">
                          <a:latin typeface="Abadi" panose="020B0604020104020204" pitchFamily="34" charset="0"/>
                        </a:rPr>
                        <a:t>Excluded from estate</a:t>
                      </a:r>
                      <a:endParaRPr lang="en-US" dirty="0">
                        <a:latin typeface="Abadi" panose="020B0604020104020204" pitchFamily="34" charset="0"/>
                      </a:endParaRPr>
                    </a:p>
                  </a:txBody>
                  <a:tcPr/>
                </a:tc>
              </a:tr>
              <a:tr h="370840">
                <a:tc>
                  <a:txBody>
                    <a:bodyPr/>
                    <a:lstStyle/>
                    <a:p>
                      <a:r>
                        <a:rPr lang="en-US" dirty="0">
                          <a:latin typeface="Abadi" panose="020B0604020104020204" pitchFamily="34" charset="0"/>
                        </a:rPr>
                        <a:t>Time to Complete Probate</a:t>
                      </a:r>
                      <a:endParaRPr lang="en-US" dirty="0">
                        <a:latin typeface="Abadi" panose="020B0604020104020204" pitchFamily="34" charset="0"/>
                      </a:endParaRPr>
                    </a:p>
                  </a:txBody>
                  <a:tcPr/>
                </a:tc>
                <a:tc>
                  <a:txBody>
                    <a:bodyPr/>
                    <a:lstStyle/>
                    <a:p>
                      <a:r>
                        <a:rPr lang="en-US" dirty="0">
                          <a:latin typeface="Abadi" panose="020B0604020104020204" pitchFamily="34" charset="0"/>
                        </a:rPr>
                        <a:t>8-12 months</a:t>
                      </a:r>
                      <a:endParaRPr lang="en-US" dirty="0">
                        <a:latin typeface="Abadi" panose="020B0604020104020204" pitchFamily="34" charset="0"/>
                      </a:endParaRPr>
                    </a:p>
                  </a:txBody>
                  <a:tcPr/>
                </a:tc>
                <a:tc>
                  <a:txBody>
                    <a:bodyPr/>
                    <a:lstStyle/>
                    <a:p>
                      <a:r>
                        <a:rPr lang="en-US" dirty="0">
                          <a:latin typeface="Abadi" panose="020B0604020104020204" pitchFamily="34" charset="0"/>
                        </a:rPr>
                        <a:t>Perhaps 6 months.</a:t>
                      </a:r>
                      <a:endParaRPr lang="en-US" dirty="0">
                        <a:latin typeface="Abadi" panose="020B0604020104020204" pitchFamily="34" charset="0"/>
                      </a:endParaRPr>
                    </a:p>
                  </a:txBody>
                  <a:tcPr/>
                </a:tc>
              </a:tr>
              <a:tr h="370840">
                <a:tc>
                  <a:txBody>
                    <a:bodyPr/>
                    <a:lstStyle/>
                    <a:p>
                      <a:endParaRPr lang="en-US">
                        <a:latin typeface="Abadi" panose="020B0604020104020204" pitchFamily="34" charset="0"/>
                      </a:endParaRPr>
                    </a:p>
                  </a:txBody>
                  <a:tcPr/>
                </a:tc>
                <a:tc>
                  <a:txBody>
                    <a:bodyPr/>
                    <a:lstStyle/>
                    <a:p>
                      <a:endParaRPr lang="en-US" dirty="0">
                        <a:latin typeface="Abadi" panose="020B0604020104020204" pitchFamily="34" charset="0"/>
                      </a:endParaRPr>
                    </a:p>
                  </a:txBody>
                  <a:tcPr/>
                </a:tc>
                <a:tc>
                  <a:txBody>
                    <a:bodyPr/>
                    <a:lstStyle/>
                    <a:p>
                      <a:endParaRPr lang="en-US" dirty="0">
                        <a:latin typeface="Abadi" panose="020B0604020104020204" pitchFamily="34" charset="0"/>
                      </a:endParaRPr>
                    </a:p>
                  </a:txBody>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Aside:  A good reason for a Trust</a:t>
            </a:r>
            <a:endParaRPr lang="en-US" dirty="0"/>
          </a:p>
        </p:txBody>
      </p:sp>
      <p:sp>
        <p:nvSpPr>
          <p:cNvPr id="3" name="Content Placeholder 2"/>
          <p:cNvSpPr>
            <a:spLocks noGrp="1"/>
          </p:cNvSpPr>
          <p:nvPr>
            <p:ph idx="1"/>
          </p:nvPr>
        </p:nvSpPr>
        <p:spPr/>
        <p:txBody>
          <a:bodyPr/>
          <a:lstStyle/>
          <a:p>
            <a:r>
              <a:rPr lang="en-US" dirty="0"/>
              <a:t>Suppose your mother in law has Alzheimer's, or another disability.  She is failing fast, but is still “competent”.  You need to find a way to take care of her.   </a:t>
            </a:r>
            <a:endParaRPr lang="en-US" dirty="0"/>
          </a:p>
          <a:p>
            <a:r>
              <a:rPr lang="en-US" dirty="0"/>
              <a:t>You could set up a guardianship, but guardianship hearings can take a few months, and its complicated with older people with real assets.</a:t>
            </a:r>
            <a:endParaRPr lang="en-US" dirty="0"/>
          </a:p>
          <a:p>
            <a:r>
              <a:rPr lang="en-US" dirty="0"/>
              <a:t>A good “work around” is to set up a “living trust” for MIL.  All of her assets are moved to the trust, and one of the family acts as trustee.  You might want to separate duties, have one family member be trustee, another the SS representative payee, etc.    </a:t>
            </a:r>
            <a:endParaRPr lang="en-US" dirty="0"/>
          </a:p>
          <a:p>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Will Planning- Before lawyer visit</a:t>
            </a:r>
            <a:endParaRPr lang="en-US" dirty="0"/>
          </a:p>
        </p:txBody>
      </p:sp>
      <p:sp>
        <p:nvSpPr>
          <p:cNvPr id="3" name="Content Placeholder 2"/>
          <p:cNvSpPr>
            <a:spLocks noGrp="1"/>
          </p:cNvSpPr>
          <p:nvPr>
            <p:ph idx="1"/>
          </p:nvPr>
        </p:nvSpPr>
        <p:spPr/>
        <p:txBody>
          <a:bodyPr/>
          <a:lstStyle/>
          <a:p>
            <a:r>
              <a:rPr lang="en-US" dirty="0"/>
              <a:t>Prepare yourself before you go. </a:t>
            </a:r>
            <a:endParaRPr lang="en-US" dirty="0"/>
          </a:p>
          <a:p>
            <a:pPr lvl="1"/>
            <a:r>
              <a:rPr lang="en-US" dirty="0"/>
              <a:t>Select Beneficiaries (primary and secondary)</a:t>
            </a:r>
            <a:endParaRPr lang="en-US" dirty="0"/>
          </a:p>
          <a:p>
            <a:pPr lvl="1"/>
            <a:r>
              <a:rPr lang="en-US" dirty="0"/>
              <a:t>Select Executor, Trustees, and secondaries.</a:t>
            </a:r>
            <a:endParaRPr lang="en-US" dirty="0"/>
          </a:p>
          <a:p>
            <a:pPr lvl="1"/>
            <a:r>
              <a:rPr lang="en-US" dirty="0"/>
              <a:t>Identify Property for special handling  </a:t>
            </a:r>
            <a:endParaRPr lang="en-US" dirty="0"/>
          </a:p>
          <a:p>
            <a:r>
              <a:rPr lang="en-US" dirty="0"/>
              <a:t>When you go, tell the lawyer everything, don’t be shy.  Be very open about ex-family, financial problems, etc.  You don’t want a contested will. </a:t>
            </a:r>
            <a:endParaRPr lang="en-US" dirty="0"/>
          </a:p>
          <a:p>
            <a:r>
              <a:rPr lang="en-US" dirty="0"/>
              <a:t>All the lawyer has to sell is her time- don’t waste his time, and your money.    </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Select Beneficiaries</a:t>
            </a:r>
            <a:endParaRPr lang="en-US" dirty="0"/>
          </a:p>
        </p:txBody>
      </p:sp>
      <p:sp>
        <p:nvSpPr>
          <p:cNvPr id="3" name="Content Placeholder 2"/>
          <p:cNvSpPr>
            <a:spLocks noGrp="1"/>
          </p:cNvSpPr>
          <p:nvPr>
            <p:ph idx="1"/>
          </p:nvPr>
        </p:nvSpPr>
        <p:spPr/>
        <p:txBody>
          <a:bodyPr/>
          <a:lstStyle/>
          <a:p>
            <a:r>
              <a:rPr lang="en-US" dirty="0"/>
              <a:t>Need to select contingency beneficiaries: </a:t>
            </a:r>
            <a:endParaRPr lang="en-US" dirty="0"/>
          </a:p>
          <a:p>
            <a:pPr lvl="1"/>
            <a:r>
              <a:rPr lang="en-US" dirty="0"/>
              <a:t>Primary: Spouse</a:t>
            </a:r>
            <a:endParaRPr lang="en-US" dirty="0"/>
          </a:p>
          <a:p>
            <a:pPr lvl="2"/>
            <a:r>
              <a:rPr lang="en-US" dirty="0"/>
              <a:t>If Spouse not alive, then children (per stripes?)</a:t>
            </a:r>
            <a:endParaRPr lang="en-US" dirty="0"/>
          </a:p>
          <a:p>
            <a:pPr lvl="3"/>
            <a:r>
              <a:rPr lang="en-US" dirty="0"/>
              <a:t>If no children, perhaps nephews and nieces</a:t>
            </a:r>
            <a:endParaRPr lang="en-US" dirty="0"/>
          </a:p>
          <a:p>
            <a:pPr lvl="4"/>
            <a:r>
              <a:rPr lang="en-US" dirty="0"/>
              <a:t>Finally, a long lived entity, such as a Church, University, or Charity</a:t>
            </a:r>
            <a:endParaRPr lang="en-US" dirty="0"/>
          </a:p>
          <a:p>
            <a:r>
              <a:rPr lang="en-US" dirty="0"/>
              <a:t>Might want to limit how far down the descendants chain you want to go.  What if one son has ten kids, the other has none?  </a:t>
            </a:r>
            <a:endParaRPr lang="en-US" dirty="0"/>
          </a:p>
          <a:p>
            <a:pPr marL="0" indent="0">
              <a:buNone/>
            </a:pPr>
            <a:r>
              <a:rPr lang="en-US" dirty="0"/>
              <a:t>	 </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 Stripes</a:t>
            </a:r>
            <a:endParaRPr lang="en-US" dirty="0"/>
          </a:p>
        </p:txBody>
      </p:sp>
      <p:sp>
        <p:nvSpPr>
          <p:cNvPr id="3" name="Rectangle 2"/>
          <p:cNvSpPr/>
          <p:nvPr/>
        </p:nvSpPr>
        <p:spPr>
          <a:xfrm>
            <a:off x="4764947" y="2348917"/>
            <a:ext cx="914400" cy="385894"/>
          </a:xfrm>
          <a:prstGeom prst="rect">
            <a:avLst/>
          </a:prstGeom>
          <a:pattFill prst="smGrid">
            <a:fgClr>
              <a:schemeClr val="tx2"/>
            </a:fgClr>
            <a:bgClr>
              <a:schemeClr val="bg1"/>
            </a:bgClr>
          </a:pattFill>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latin typeface="Abadi" panose="020B0604020104020204" pitchFamily="34" charset="0"/>
              </a:rPr>
              <a:t>Adam</a:t>
            </a:r>
            <a:endParaRPr lang="en-US" dirty="0">
              <a:latin typeface="Abadi" panose="020B0604020104020204" pitchFamily="34" charset="0"/>
            </a:endParaRPr>
          </a:p>
        </p:txBody>
      </p:sp>
      <p:sp>
        <p:nvSpPr>
          <p:cNvPr id="11" name="Rectangle 10"/>
          <p:cNvSpPr/>
          <p:nvPr/>
        </p:nvSpPr>
        <p:spPr>
          <a:xfrm>
            <a:off x="2786543" y="3043106"/>
            <a:ext cx="914400" cy="38589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latin typeface="Abadi" panose="020B0604020104020204" pitchFamily="34" charset="0"/>
              </a:rPr>
              <a:t>Manny</a:t>
            </a:r>
            <a:endParaRPr lang="en-US" dirty="0">
              <a:latin typeface="Abadi" panose="020B0604020104020204" pitchFamily="34" charset="0"/>
            </a:endParaRPr>
          </a:p>
        </p:txBody>
      </p:sp>
      <p:sp>
        <p:nvSpPr>
          <p:cNvPr id="12" name="Rectangle 11"/>
          <p:cNvSpPr/>
          <p:nvPr/>
        </p:nvSpPr>
        <p:spPr>
          <a:xfrm>
            <a:off x="4764947" y="3043106"/>
            <a:ext cx="914400" cy="38589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latin typeface="Abadi" panose="020B0604020104020204" pitchFamily="34" charset="0"/>
              </a:rPr>
              <a:t>Moe</a:t>
            </a:r>
            <a:endParaRPr lang="en-US" dirty="0">
              <a:latin typeface="Abadi" panose="020B0604020104020204" pitchFamily="34" charset="0"/>
            </a:endParaRPr>
          </a:p>
        </p:txBody>
      </p:sp>
      <p:sp>
        <p:nvSpPr>
          <p:cNvPr id="13" name="Rectangle 12"/>
          <p:cNvSpPr/>
          <p:nvPr/>
        </p:nvSpPr>
        <p:spPr>
          <a:xfrm>
            <a:off x="6512655" y="3059884"/>
            <a:ext cx="914400" cy="38589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latin typeface="Abadi" panose="020B0604020104020204" pitchFamily="34" charset="0"/>
              </a:rPr>
              <a:t>Jack</a:t>
            </a:r>
            <a:endParaRPr lang="en-US" dirty="0">
              <a:latin typeface="Abadi" panose="020B0604020104020204" pitchFamily="34" charset="0"/>
            </a:endParaRPr>
          </a:p>
        </p:txBody>
      </p:sp>
      <p:sp>
        <p:nvSpPr>
          <p:cNvPr id="14" name="Rectangle 13"/>
          <p:cNvSpPr/>
          <p:nvPr/>
        </p:nvSpPr>
        <p:spPr>
          <a:xfrm>
            <a:off x="1872143" y="3950400"/>
            <a:ext cx="914400" cy="385894"/>
          </a:xfrm>
          <a:prstGeom prst="rect">
            <a:avLst/>
          </a:prstGeom>
        </p:spPr>
        <p:style>
          <a:lnRef idx="1">
            <a:schemeClr val="accent3"/>
          </a:lnRef>
          <a:fillRef idx="2">
            <a:schemeClr val="accent3"/>
          </a:fillRef>
          <a:effectRef idx="1">
            <a:schemeClr val="accent3"/>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US" dirty="0">
                <a:latin typeface="Abadi" panose="020B0604020104020204" pitchFamily="34" charset="0"/>
              </a:rPr>
              <a:t>Ann</a:t>
            </a:r>
            <a:endParaRPr lang="en-US" dirty="0">
              <a:latin typeface="Abadi" panose="020B0604020104020204" pitchFamily="34" charset="0"/>
            </a:endParaRPr>
          </a:p>
        </p:txBody>
      </p:sp>
      <p:sp>
        <p:nvSpPr>
          <p:cNvPr id="15" name="Rectangle 14"/>
          <p:cNvSpPr/>
          <p:nvPr/>
        </p:nvSpPr>
        <p:spPr>
          <a:xfrm>
            <a:off x="3700943" y="3974170"/>
            <a:ext cx="914400" cy="38589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latin typeface="Abadi" panose="020B0604020104020204" pitchFamily="34" charset="0"/>
              </a:rPr>
              <a:t>Jill</a:t>
            </a:r>
            <a:endParaRPr lang="en-US" dirty="0">
              <a:latin typeface="Abadi" panose="020B0604020104020204" pitchFamily="34" charset="0"/>
            </a:endParaRPr>
          </a:p>
        </p:txBody>
      </p:sp>
      <p:cxnSp>
        <p:nvCxnSpPr>
          <p:cNvPr id="17" name="Straight Arrow Connector 16"/>
          <p:cNvCxnSpPr>
            <a:stCxn id="3" idx="2"/>
            <a:endCxn id="11" idx="0"/>
          </p:cNvCxnSpPr>
          <p:nvPr/>
        </p:nvCxnSpPr>
        <p:spPr>
          <a:xfrm flipH="1">
            <a:off x="3243743" y="2734811"/>
            <a:ext cx="1978404" cy="3082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3" idx="2"/>
            <a:endCxn id="12" idx="0"/>
          </p:cNvCxnSpPr>
          <p:nvPr/>
        </p:nvCxnSpPr>
        <p:spPr>
          <a:xfrm>
            <a:off x="5222147" y="2734811"/>
            <a:ext cx="0" cy="3082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3" idx="2"/>
            <a:endCxn id="13" idx="0"/>
          </p:cNvCxnSpPr>
          <p:nvPr/>
        </p:nvCxnSpPr>
        <p:spPr>
          <a:xfrm>
            <a:off x="5222147" y="2734811"/>
            <a:ext cx="1747708" cy="3250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11" idx="2"/>
            <a:endCxn id="14" idx="0"/>
          </p:cNvCxnSpPr>
          <p:nvPr/>
        </p:nvCxnSpPr>
        <p:spPr>
          <a:xfrm flipH="1">
            <a:off x="2329343" y="3429000"/>
            <a:ext cx="914400" cy="521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11" idx="2"/>
            <a:endCxn id="15" idx="0"/>
          </p:cNvCxnSpPr>
          <p:nvPr/>
        </p:nvCxnSpPr>
        <p:spPr>
          <a:xfrm>
            <a:off x="3243743" y="3429000"/>
            <a:ext cx="914400" cy="5451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1073791" y="4790114"/>
            <a:ext cx="8288323" cy="646331"/>
          </a:xfrm>
          <a:prstGeom prst="rect">
            <a:avLst/>
          </a:prstGeom>
          <a:noFill/>
          <a:ln>
            <a:solidFill>
              <a:schemeClr val="bg2"/>
            </a:solidFill>
          </a:ln>
        </p:spPr>
        <p:txBody>
          <a:bodyPr wrap="square" rtlCol="0">
            <a:spAutoFit/>
          </a:bodyPr>
          <a:lstStyle/>
          <a:p>
            <a:r>
              <a:rPr lang="en-US" dirty="0">
                <a:latin typeface="Abadi" panose="020B0604020104020204" pitchFamily="34" charset="0"/>
              </a:rPr>
              <a:t>Adam dies, leaving estate to Manny, Moe, and Jack.  Manny, Moe and Jack get 33% each.  </a:t>
            </a:r>
            <a:endParaRPr lang="en-US" dirty="0">
              <a:latin typeface="Abadi" panose="020B0604020104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 Stripes (2)</a:t>
            </a:r>
            <a:endParaRPr lang="en-US" dirty="0"/>
          </a:p>
        </p:txBody>
      </p:sp>
      <p:sp>
        <p:nvSpPr>
          <p:cNvPr id="3" name="Rectangle 2"/>
          <p:cNvSpPr/>
          <p:nvPr/>
        </p:nvSpPr>
        <p:spPr>
          <a:xfrm>
            <a:off x="4764947" y="2348917"/>
            <a:ext cx="914400" cy="385894"/>
          </a:xfrm>
          <a:prstGeom prst="rect">
            <a:avLst/>
          </a:prstGeom>
          <a:pattFill prst="smGrid">
            <a:fgClr>
              <a:schemeClr val="tx2"/>
            </a:fgClr>
            <a:bgClr>
              <a:schemeClr val="bg1"/>
            </a:bgClr>
          </a:pattFill>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latin typeface="Abadi" panose="020B0604020104020204" pitchFamily="34" charset="0"/>
              </a:rPr>
              <a:t>Adam</a:t>
            </a:r>
            <a:endParaRPr lang="en-US" dirty="0">
              <a:latin typeface="Abadi" panose="020B0604020104020204" pitchFamily="34" charset="0"/>
            </a:endParaRPr>
          </a:p>
        </p:txBody>
      </p:sp>
      <p:sp>
        <p:nvSpPr>
          <p:cNvPr id="11" name="Rectangle 10"/>
          <p:cNvSpPr/>
          <p:nvPr/>
        </p:nvSpPr>
        <p:spPr>
          <a:xfrm>
            <a:off x="2786543" y="3043106"/>
            <a:ext cx="914400" cy="385894"/>
          </a:xfrm>
          <a:prstGeom prst="rect">
            <a:avLst/>
          </a:prstGeom>
          <a:pattFill prst="smGrid">
            <a:fgClr>
              <a:schemeClr val="tx2"/>
            </a:fgClr>
            <a:bgClr>
              <a:schemeClr val="bg1"/>
            </a:bgClr>
          </a:pattFill>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latin typeface="Abadi" panose="020B0604020104020204" pitchFamily="34" charset="0"/>
              </a:rPr>
              <a:t>Manny</a:t>
            </a:r>
            <a:endParaRPr lang="en-US" dirty="0">
              <a:latin typeface="Abadi" panose="020B0604020104020204" pitchFamily="34" charset="0"/>
            </a:endParaRPr>
          </a:p>
        </p:txBody>
      </p:sp>
      <p:sp>
        <p:nvSpPr>
          <p:cNvPr id="12" name="Rectangle 11"/>
          <p:cNvSpPr/>
          <p:nvPr/>
        </p:nvSpPr>
        <p:spPr>
          <a:xfrm>
            <a:off x="4764947" y="3043106"/>
            <a:ext cx="914400" cy="38589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latin typeface="Abadi" panose="020B0604020104020204" pitchFamily="34" charset="0"/>
              </a:rPr>
              <a:t>Moe</a:t>
            </a:r>
            <a:endParaRPr lang="en-US" dirty="0">
              <a:latin typeface="Abadi" panose="020B0604020104020204" pitchFamily="34" charset="0"/>
            </a:endParaRPr>
          </a:p>
        </p:txBody>
      </p:sp>
      <p:sp>
        <p:nvSpPr>
          <p:cNvPr id="13" name="Rectangle 12"/>
          <p:cNvSpPr/>
          <p:nvPr/>
        </p:nvSpPr>
        <p:spPr>
          <a:xfrm>
            <a:off x="6512655" y="3059884"/>
            <a:ext cx="914400" cy="38589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latin typeface="Abadi" panose="020B0604020104020204" pitchFamily="34" charset="0"/>
              </a:rPr>
              <a:t>Jack</a:t>
            </a:r>
            <a:endParaRPr lang="en-US" dirty="0">
              <a:latin typeface="Abadi" panose="020B0604020104020204" pitchFamily="34" charset="0"/>
            </a:endParaRPr>
          </a:p>
        </p:txBody>
      </p:sp>
      <p:sp>
        <p:nvSpPr>
          <p:cNvPr id="14" name="Rectangle 13"/>
          <p:cNvSpPr/>
          <p:nvPr/>
        </p:nvSpPr>
        <p:spPr>
          <a:xfrm>
            <a:off x="1872143" y="3950400"/>
            <a:ext cx="914400" cy="385894"/>
          </a:xfrm>
          <a:prstGeom prst="rect">
            <a:avLst/>
          </a:prstGeom>
        </p:spPr>
        <p:style>
          <a:lnRef idx="1">
            <a:schemeClr val="accent3"/>
          </a:lnRef>
          <a:fillRef idx="2">
            <a:schemeClr val="accent3"/>
          </a:fillRef>
          <a:effectRef idx="1">
            <a:schemeClr val="accent3"/>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US" dirty="0">
                <a:latin typeface="Abadi" panose="020B0604020104020204" pitchFamily="34" charset="0"/>
              </a:rPr>
              <a:t>Ann</a:t>
            </a:r>
            <a:endParaRPr lang="en-US" dirty="0">
              <a:latin typeface="Abadi" panose="020B0604020104020204" pitchFamily="34" charset="0"/>
            </a:endParaRPr>
          </a:p>
        </p:txBody>
      </p:sp>
      <p:sp>
        <p:nvSpPr>
          <p:cNvPr id="15" name="Rectangle 14"/>
          <p:cNvSpPr/>
          <p:nvPr/>
        </p:nvSpPr>
        <p:spPr>
          <a:xfrm>
            <a:off x="3700943" y="3974170"/>
            <a:ext cx="914400" cy="38589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latin typeface="Abadi" panose="020B0604020104020204" pitchFamily="34" charset="0"/>
              </a:rPr>
              <a:t>Jill</a:t>
            </a:r>
            <a:endParaRPr lang="en-US" dirty="0">
              <a:latin typeface="Abadi" panose="020B0604020104020204" pitchFamily="34" charset="0"/>
            </a:endParaRPr>
          </a:p>
        </p:txBody>
      </p:sp>
      <p:cxnSp>
        <p:nvCxnSpPr>
          <p:cNvPr id="17" name="Straight Arrow Connector 16"/>
          <p:cNvCxnSpPr>
            <a:stCxn id="3" idx="2"/>
            <a:endCxn id="11" idx="0"/>
          </p:cNvCxnSpPr>
          <p:nvPr/>
        </p:nvCxnSpPr>
        <p:spPr>
          <a:xfrm flipH="1">
            <a:off x="3243743" y="2734811"/>
            <a:ext cx="1978404" cy="3082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3" idx="2"/>
            <a:endCxn id="12" idx="0"/>
          </p:cNvCxnSpPr>
          <p:nvPr/>
        </p:nvCxnSpPr>
        <p:spPr>
          <a:xfrm>
            <a:off x="5222147" y="2734811"/>
            <a:ext cx="0" cy="3082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3" idx="2"/>
            <a:endCxn id="13" idx="0"/>
          </p:cNvCxnSpPr>
          <p:nvPr/>
        </p:nvCxnSpPr>
        <p:spPr>
          <a:xfrm>
            <a:off x="5222147" y="2734811"/>
            <a:ext cx="1747708" cy="3250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11" idx="2"/>
            <a:endCxn id="14" idx="0"/>
          </p:cNvCxnSpPr>
          <p:nvPr/>
        </p:nvCxnSpPr>
        <p:spPr>
          <a:xfrm flipH="1">
            <a:off x="2329343" y="3429000"/>
            <a:ext cx="914400" cy="521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11" idx="2"/>
            <a:endCxn id="15" idx="0"/>
          </p:cNvCxnSpPr>
          <p:nvPr/>
        </p:nvCxnSpPr>
        <p:spPr>
          <a:xfrm>
            <a:off x="3243743" y="3429000"/>
            <a:ext cx="914400" cy="5451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1073791" y="4790114"/>
            <a:ext cx="8288323" cy="923330"/>
          </a:xfrm>
          <a:prstGeom prst="rect">
            <a:avLst/>
          </a:prstGeom>
          <a:noFill/>
          <a:ln>
            <a:solidFill>
              <a:schemeClr val="bg2"/>
            </a:solidFill>
          </a:ln>
        </p:spPr>
        <p:txBody>
          <a:bodyPr wrap="square" rtlCol="0">
            <a:spAutoFit/>
          </a:bodyPr>
          <a:lstStyle/>
          <a:p>
            <a:r>
              <a:rPr lang="en-US" dirty="0">
                <a:latin typeface="Abadi" panose="020B0604020104020204" pitchFamily="34" charset="0"/>
              </a:rPr>
              <a:t>Manny dies before Adam.  (predeceases Adam).  Manny, Moe and Jack get 33% each.  Ann and Jill get 17%.  (“issue per stripes” defined as only the next generation gets a share.)   </a:t>
            </a:r>
            <a:endParaRPr lang="en-US" dirty="0">
              <a:latin typeface="Abadi" panose="020B0604020104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 Capita</a:t>
            </a:r>
            <a:endParaRPr lang="en-US" dirty="0"/>
          </a:p>
        </p:txBody>
      </p:sp>
      <p:sp>
        <p:nvSpPr>
          <p:cNvPr id="3" name="Rectangle 2"/>
          <p:cNvSpPr/>
          <p:nvPr/>
        </p:nvSpPr>
        <p:spPr>
          <a:xfrm>
            <a:off x="4764947" y="2348917"/>
            <a:ext cx="914400" cy="385894"/>
          </a:xfrm>
          <a:prstGeom prst="rect">
            <a:avLst/>
          </a:prstGeom>
          <a:pattFill prst="smGrid">
            <a:fgClr>
              <a:schemeClr val="tx2"/>
            </a:fgClr>
            <a:bgClr>
              <a:schemeClr val="bg1"/>
            </a:bgClr>
          </a:pattFill>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latin typeface="Abadi" panose="020B0604020104020204" pitchFamily="34" charset="0"/>
              </a:rPr>
              <a:t>Adam</a:t>
            </a:r>
            <a:endParaRPr lang="en-US" dirty="0">
              <a:latin typeface="Abadi" panose="020B0604020104020204" pitchFamily="34" charset="0"/>
            </a:endParaRPr>
          </a:p>
        </p:txBody>
      </p:sp>
      <p:sp>
        <p:nvSpPr>
          <p:cNvPr id="11" name="Rectangle 10"/>
          <p:cNvSpPr/>
          <p:nvPr/>
        </p:nvSpPr>
        <p:spPr>
          <a:xfrm>
            <a:off x="2786543" y="3043106"/>
            <a:ext cx="914400" cy="385894"/>
          </a:xfrm>
          <a:prstGeom prst="rect">
            <a:avLst/>
          </a:prstGeom>
          <a:pattFill prst="smGrid">
            <a:fgClr>
              <a:schemeClr val="tx2"/>
            </a:fgClr>
            <a:bgClr>
              <a:schemeClr val="bg1"/>
            </a:bgClr>
          </a:pattFill>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latin typeface="Abadi" panose="020B0604020104020204" pitchFamily="34" charset="0"/>
              </a:rPr>
              <a:t>Manny</a:t>
            </a:r>
            <a:endParaRPr lang="en-US" dirty="0">
              <a:latin typeface="Abadi" panose="020B0604020104020204" pitchFamily="34" charset="0"/>
            </a:endParaRPr>
          </a:p>
        </p:txBody>
      </p:sp>
      <p:sp>
        <p:nvSpPr>
          <p:cNvPr id="12" name="Rectangle 11"/>
          <p:cNvSpPr/>
          <p:nvPr/>
        </p:nvSpPr>
        <p:spPr>
          <a:xfrm>
            <a:off x="4764947" y="3043106"/>
            <a:ext cx="914400" cy="38589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latin typeface="Abadi" panose="020B0604020104020204" pitchFamily="34" charset="0"/>
              </a:rPr>
              <a:t>Moe</a:t>
            </a:r>
            <a:endParaRPr lang="en-US" dirty="0">
              <a:latin typeface="Abadi" panose="020B0604020104020204" pitchFamily="34" charset="0"/>
            </a:endParaRPr>
          </a:p>
        </p:txBody>
      </p:sp>
      <p:sp>
        <p:nvSpPr>
          <p:cNvPr id="13" name="Rectangle 12"/>
          <p:cNvSpPr/>
          <p:nvPr/>
        </p:nvSpPr>
        <p:spPr>
          <a:xfrm>
            <a:off x="6512655" y="3059884"/>
            <a:ext cx="914400" cy="38589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latin typeface="Abadi" panose="020B0604020104020204" pitchFamily="34" charset="0"/>
              </a:rPr>
              <a:t>Jack</a:t>
            </a:r>
            <a:endParaRPr lang="en-US" dirty="0">
              <a:latin typeface="Abadi" panose="020B0604020104020204" pitchFamily="34" charset="0"/>
            </a:endParaRPr>
          </a:p>
        </p:txBody>
      </p:sp>
      <p:sp>
        <p:nvSpPr>
          <p:cNvPr id="14" name="Rectangle 13"/>
          <p:cNvSpPr/>
          <p:nvPr/>
        </p:nvSpPr>
        <p:spPr>
          <a:xfrm>
            <a:off x="1872143" y="3950400"/>
            <a:ext cx="914400" cy="385894"/>
          </a:xfrm>
          <a:prstGeom prst="rect">
            <a:avLst/>
          </a:prstGeom>
        </p:spPr>
        <p:style>
          <a:lnRef idx="1">
            <a:schemeClr val="accent3"/>
          </a:lnRef>
          <a:fillRef idx="2">
            <a:schemeClr val="accent3"/>
          </a:fillRef>
          <a:effectRef idx="1">
            <a:schemeClr val="accent3"/>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US" dirty="0">
                <a:latin typeface="Abadi" panose="020B0604020104020204" pitchFamily="34" charset="0"/>
              </a:rPr>
              <a:t>Ann</a:t>
            </a:r>
            <a:endParaRPr lang="en-US" dirty="0">
              <a:latin typeface="Abadi" panose="020B0604020104020204" pitchFamily="34" charset="0"/>
            </a:endParaRPr>
          </a:p>
        </p:txBody>
      </p:sp>
      <p:sp>
        <p:nvSpPr>
          <p:cNvPr id="15" name="Rectangle 14"/>
          <p:cNvSpPr/>
          <p:nvPr/>
        </p:nvSpPr>
        <p:spPr>
          <a:xfrm>
            <a:off x="3700943" y="3974170"/>
            <a:ext cx="914400" cy="38589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latin typeface="Abadi" panose="020B0604020104020204" pitchFamily="34" charset="0"/>
              </a:rPr>
              <a:t>Jill</a:t>
            </a:r>
            <a:endParaRPr lang="en-US" dirty="0">
              <a:latin typeface="Abadi" panose="020B0604020104020204" pitchFamily="34" charset="0"/>
            </a:endParaRPr>
          </a:p>
        </p:txBody>
      </p:sp>
      <p:cxnSp>
        <p:nvCxnSpPr>
          <p:cNvPr id="17" name="Straight Arrow Connector 16"/>
          <p:cNvCxnSpPr>
            <a:stCxn id="3" idx="2"/>
            <a:endCxn id="11" idx="0"/>
          </p:cNvCxnSpPr>
          <p:nvPr/>
        </p:nvCxnSpPr>
        <p:spPr>
          <a:xfrm flipH="1">
            <a:off x="3243743" y="2734811"/>
            <a:ext cx="1978404" cy="3082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3" idx="2"/>
            <a:endCxn id="12" idx="0"/>
          </p:cNvCxnSpPr>
          <p:nvPr/>
        </p:nvCxnSpPr>
        <p:spPr>
          <a:xfrm>
            <a:off x="5222147" y="2734811"/>
            <a:ext cx="0" cy="3082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3" idx="2"/>
            <a:endCxn id="13" idx="0"/>
          </p:cNvCxnSpPr>
          <p:nvPr/>
        </p:nvCxnSpPr>
        <p:spPr>
          <a:xfrm>
            <a:off x="5222147" y="2734811"/>
            <a:ext cx="1747708" cy="3250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11" idx="2"/>
            <a:endCxn id="14" idx="0"/>
          </p:cNvCxnSpPr>
          <p:nvPr/>
        </p:nvCxnSpPr>
        <p:spPr>
          <a:xfrm flipH="1">
            <a:off x="2329343" y="3429000"/>
            <a:ext cx="914400" cy="521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11" idx="2"/>
            <a:endCxn id="15" idx="0"/>
          </p:cNvCxnSpPr>
          <p:nvPr/>
        </p:nvCxnSpPr>
        <p:spPr>
          <a:xfrm>
            <a:off x="3243743" y="3429000"/>
            <a:ext cx="914400" cy="5451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1073791" y="4790114"/>
            <a:ext cx="8288323" cy="646331"/>
          </a:xfrm>
          <a:prstGeom prst="rect">
            <a:avLst/>
          </a:prstGeom>
          <a:noFill/>
          <a:ln>
            <a:solidFill>
              <a:schemeClr val="bg2"/>
            </a:solidFill>
          </a:ln>
        </p:spPr>
        <p:txBody>
          <a:bodyPr wrap="square" rtlCol="0">
            <a:spAutoFit/>
          </a:bodyPr>
          <a:lstStyle/>
          <a:p>
            <a:r>
              <a:rPr lang="en-US" dirty="0">
                <a:latin typeface="Abadi" panose="020B0604020104020204" pitchFamily="34" charset="0"/>
              </a:rPr>
              <a:t>Adam dies, leaving estate to Manny, Moe, and Jack, per capita.  Manny predeceases Adam.  Moe and Jack get 50% each.  </a:t>
            </a:r>
            <a:endParaRPr lang="en-US" dirty="0">
              <a:latin typeface="Abadi" panose="020B0604020104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Considerations on beneficiaries</a:t>
            </a:r>
            <a:endParaRPr lang="en-US" dirty="0"/>
          </a:p>
        </p:txBody>
      </p:sp>
      <p:sp>
        <p:nvSpPr>
          <p:cNvPr id="3" name="Content Placeholder 2"/>
          <p:cNvSpPr>
            <a:spLocks noGrp="1"/>
          </p:cNvSpPr>
          <p:nvPr>
            <p:ph idx="1"/>
          </p:nvPr>
        </p:nvSpPr>
        <p:spPr/>
        <p:txBody>
          <a:bodyPr/>
          <a:lstStyle/>
          <a:p>
            <a:r>
              <a:rPr lang="en-US" dirty="0"/>
              <a:t>You may not want to split property evenly.  You might specify that Jill gets the house in town, Jack the beach house and 46’ Hunter sloop.  Make sure everyone knows the split </a:t>
            </a:r>
            <a:r>
              <a:rPr lang="en-US" u="sng" dirty="0"/>
              <a:t>BEFORE</a:t>
            </a:r>
            <a:r>
              <a:rPr lang="en-US" dirty="0"/>
              <a:t> the funeral. </a:t>
            </a:r>
            <a:endParaRPr lang="en-US" dirty="0"/>
          </a:p>
          <a:p>
            <a:r>
              <a:rPr lang="en-US" dirty="0"/>
              <a:t>Be sure have a contingency for an “incompetent” heir.  This is a very good place to look at trusts.  </a:t>
            </a:r>
            <a:endParaRPr lang="en-US" dirty="0"/>
          </a:p>
          <a:p>
            <a:r>
              <a:rPr lang="en-US" dirty="0"/>
              <a:t>Two trusts are common:</a:t>
            </a:r>
            <a:endParaRPr lang="en-US" dirty="0"/>
          </a:p>
          <a:p>
            <a:pPr lvl="1"/>
            <a:r>
              <a:rPr lang="en-US" dirty="0"/>
              <a:t>A trust to provide the care and support for a minor child.  </a:t>
            </a:r>
            <a:endParaRPr lang="en-US" dirty="0"/>
          </a:p>
          <a:p>
            <a:pPr lvl="1"/>
            <a:r>
              <a:rPr lang="en-US" dirty="0"/>
              <a:t>A trust to help a heir that might squander the inheritance.  </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Spendthrift Trust	</a:t>
            </a:r>
            <a:endParaRPr lang="en-US" dirty="0"/>
          </a:p>
        </p:txBody>
      </p:sp>
      <p:sp>
        <p:nvSpPr>
          <p:cNvPr id="3" name="Content Placeholder 2"/>
          <p:cNvSpPr>
            <a:spLocks noGrp="1"/>
          </p:cNvSpPr>
          <p:nvPr>
            <p:ph idx="1"/>
          </p:nvPr>
        </p:nvSpPr>
        <p:spPr/>
        <p:txBody>
          <a:bodyPr/>
          <a:lstStyle/>
          <a:p>
            <a:r>
              <a:rPr lang="en-US" dirty="0"/>
              <a:t>Suppose you have two children, Anne and William.  Anne is doing pretty well as a lead programmer at Google.  William, not so well- he has a gambling problem, and has declared bankruptcy.  </a:t>
            </a:r>
            <a:endParaRPr lang="en-US" dirty="0"/>
          </a:p>
          <a:p>
            <a:r>
              <a:rPr lang="en-US" dirty="0"/>
              <a:t>There is a “Spendthrift Trust” that can be set up.  </a:t>
            </a:r>
            <a:endParaRPr lang="en-US" dirty="0"/>
          </a:p>
          <a:p>
            <a:r>
              <a:rPr lang="en-US" dirty="0"/>
              <a:t>A “Spendthrift Trust” prohibits the beneficiary from selling, giving, or otherwise transferring her interest in the trust.  Creditors also can not reach the assets.  The trustee controls the assets.  </a:t>
            </a:r>
            <a:endParaRPr lang="en-US" dirty="0"/>
          </a:p>
          <a:p>
            <a:r>
              <a:rPr lang="en-US" dirty="0"/>
              <a:t>These are quite easy to set up in Texas.</a:t>
            </a:r>
            <a:endParaRPr lang="en-US" dirty="0"/>
          </a:p>
          <a:p>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Executors and Trustees</a:t>
            </a:r>
            <a:endParaRPr lang="en-US" dirty="0"/>
          </a:p>
        </p:txBody>
      </p:sp>
      <p:sp>
        <p:nvSpPr>
          <p:cNvPr id="3" name="Content Placeholder 2"/>
          <p:cNvSpPr>
            <a:spLocks noGrp="1"/>
          </p:cNvSpPr>
          <p:nvPr>
            <p:ph idx="1"/>
          </p:nvPr>
        </p:nvSpPr>
        <p:spPr/>
        <p:txBody>
          <a:bodyPr/>
          <a:lstStyle/>
          <a:p>
            <a:r>
              <a:rPr lang="en-US" dirty="0"/>
              <a:t>Executor and Trustees are fiduciaries.  You have to be able to trust them. </a:t>
            </a:r>
            <a:endParaRPr lang="en-US" dirty="0"/>
          </a:p>
          <a:p>
            <a:r>
              <a:rPr lang="en-US" dirty="0"/>
              <a:t>The executor or trustee can be a person or a “corporation”.  </a:t>
            </a:r>
            <a:endParaRPr lang="en-US" dirty="0"/>
          </a:p>
          <a:p>
            <a:r>
              <a:rPr lang="en-US" dirty="0"/>
              <a:t>Usually, executor is a relative/friend, unless the estate is very complex.  The executor has to be over 18, of sound mind, and not a felon.  The executor can be a beneficiary.  Preferably, they should live close to you.</a:t>
            </a:r>
            <a:endParaRPr lang="en-US" dirty="0"/>
          </a:p>
          <a:p>
            <a:r>
              <a:rPr lang="en-US" dirty="0"/>
              <a:t>In many cases, it is better that the trustee be a fiduciary corporation.  They will outlast you, and don’t take things personally.  Think spendthrift trust.  </a:t>
            </a:r>
            <a:endParaRPr lang="en-US" dirty="0"/>
          </a:p>
          <a:p>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Overview</a:t>
            </a:r>
            <a:endParaRPr lang="en-US" dirty="0"/>
          </a:p>
        </p:txBody>
      </p:sp>
      <p:sp>
        <p:nvSpPr>
          <p:cNvPr id="2" name="Content Placeholder 1"/>
          <p:cNvSpPr>
            <a:spLocks noGrp="1"/>
          </p:cNvSpPr>
          <p:nvPr>
            <p:ph idx="1"/>
          </p:nvPr>
        </p:nvSpPr>
        <p:spPr/>
        <p:txBody>
          <a:bodyPr/>
          <a:lstStyle/>
          <a:p>
            <a:r>
              <a:rPr lang="en-US" dirty="0">
                <a:latin typeface="Abadi" panose="020B0604020104020204" pitchFamily="34" charset="0"/>
              </a:rPr>
              <a:t>This presentation is meant to give some basic understanding of the considerations of preparing a will in the State of Texas. </a:t>
            </a:r>
            <a:endParaRPr lang="en-US" dirty="0">
              <a:latin typeface="Abadi" panose="020B0604020104020204" pitchFamily="34" charset="0"/>
            </a:endParaRPr>
          </a:p>
          <a:p>
            <a:r>
              <a:rPr lang="en-US" dirty="0">
                <a:latin typeface="Abadi" panose="020B0604020104020204" pitchFamily="34" charset="0"/>
              </a:rPr>
              <a:t>We will cover some common problems in setting up and administrating an estate. </a:t>
            </a:r>
            <a:endParaRPr lang="en-US" dirty="0">
              <a:latin typeface="Abadi" panose="020B0604020104020204" pitchFamily="34" charset="0"/>
            </a:endParaRPr>
          </a:p>
          <a:p>
            <a:r>
              <a:rPr lang="en-US" dirty="0">
                <a:latin typeface="Abadi" panose="020B0604020104020204" pitchFamily="34" charset="0"/>
              </a:rPr>
              <a:t>This talk is </a:t>
            </a:r>
            <a:r>
              <a:rPr lang="en-US" b="1" dirty="0">
                <a:solidFill>
                  <a:srgbClr val="FF0000"/>
                </a:solidFill>
                <a:latin typeface="Abadi" panose="020B0604020104020204" pitchFamily="34" charset="0"/>
              </a:rPr>
              <a:t>NOT</a:t>
            </a:r>
            <a:r>
              <a:rPr lang="en-US" dirty="0">
                <a:latin typeface="Abadi" panose="020B0604020104020204" pitchFamily="34" charset="0"/>
              </a:rPr>
              <a:t> to be considered as a substitute for the advice of a lawyer and/or CPA in preparation of a will. </a:t>
            </a:r>
            <a:endParaRPr lang="en-US" dirty="0">
              <a:latin typeface="Abadi" panose="020B0604020104020204" pitchFamily="34" charset="0"/>
            </a:endParaRPr>
          </a:p>
          <a:p>
            <a:r>
              <a:rPr lang="en-US" dirty="0">
                <a:latin typeface="Abadi" panose="020B0604020104020204" pitchFamily="34" charset="0"/>
              </a:rPr>
              <a:t>It is a talk about what you can do to make sure your property is distributed quickly and “correctly” to the right people, with minimum of time and effort to set up, and deliver.     </a:t>
            </a:r>
            <a:endParaRPr lang="en-US" dirty="0">
              <a:latin typeface="Abadi" panose="020B0604020104020204" pitchFamily="34" charset="0"/>
            </a:endParaRPr>
          </a:p>
          <a:p>
            <a:endParaRPr lang="en-US" dirty="0">
              <a:latin typeface="Abadi" panose="020B0604020104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Considerations for Property</a:t>
            </a:r>
            <a:endParaRPr lang="en-US" dirty="0"/>
          </a:p>
        </p:txBody>
      </p:sp>
      <p:sp>
        <p:nvSpPr>
          <p:cNvPr id="3" name="Content Placeholder 2"/>
          <p:cNvSpPr>
            <a:spLocks noGrp="1"/>
          </p:cNvSpPr>
          <p:nvPr>
            <p:ph idx="1"/>
          </p:nvPr>
        </p:nvSpPr>
        <p:spPr/>
        <p:txBody>
          <a:bodyPr/>
          <a:lstStyle/>
          <a:p>
            <a:r>
              <a:rPr lang="en-US" dirty="0"/>
              <a:t>Financial Assets: </a:t>
            </a:r>
            <a:endParaRPr lang="en-US" dirty="0"/>
          </a:p>
          <a:p>
            <a:pPr lvl="1"/>
            <a:r>
              <a:rPr lang="en-US" dirty="0"/>
              <a:t>Bank Accounts and Investment Accounts:</a:t>
            </a:r>
            <a:endParaRPr lang="en-US" dirty="0"/>
          </a:p>
          <a:p>
            <a:pPr lvl="2"/>
            <a:r>
              <a:rPr lang="en-US" dirty="0"/>
              <a:t>If primary beneficiary is spouse, consider putting everything in a joint account with right of survivorship.  (JTWROS)  Avoids probate.   </a:t>
            </a:r>
            <a:endParaRPr lang="en-US" dirty="0"/>
          </a:p>
          <a:p>
            <a:pPr lvl="1"/>
            <a:r>
              <a:rPr lang="en-US" dirty="0"/>
              <a:t>IRA, 401K, Roth IRA:</a:t>
            </a:r>
            <a:endParaRPr lang="en-US" dirty="0"/>
          </a:p>
          <a:p>
            <a:pPr lvl="2"/>
            <a:r>
              <a:rPr lang="en-US" dirty="0"/>
              <a:t>To avoid probate, you can have beneficiaries for these.  However, primary is spouse, unless spouse agrees in writing.  </a:t>
            </a:r>
            <a:endParaRPr lang="en-US" dirty="0"/>
          </a:p>
          <a:p>
            <a:pPr lvl="2"/>
            <a:r>
              <a:rPr lang="en-US" dirty="0"/>
              <a:t>If divorced, you might want to consider the status of the beneficiaries.    </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Considerations for Property</a:t>
            </a:r>
            <a:endParaRPr lang="en-US" dirty="0"/>
          </a:p>
        </p:txBody>
      </p:sp>
      <p:sp>
        <p:nvSpPr>
          <p:cNvPr id="3" name="Content Placeholder 2"/>
          <p:cNvSpPr>
            <a:spLocks noGrp="1"/>
          </p:cNvSpPr>
          <p:nvPr>
            <p:ph idx="1"/>
          </p:nvPr>
        </p:nvSpPr>
        <p:spPr/>
        <p:txBody>
          <a:bodyPr/>
          <a:lstStyle/>
          <a:p>
            <a:r>
              <a:rPr lang="en-US" dirty="0"/>
              <a:t>Real Estate:</a:t>
            </a:r>
            <a:endParaRPr lang="en-US" dirty="0"/>
          </a:p>
          <a:p>
            <a:pPr lvl="1"/>
            <a:r>
              <a:rPr lang="en-US" dirty="0"/>
              <a:t>Houses and fields are hard to divide, and illiquid.  Make sure the heirs know what you want to do in the will.</a:t>
            </a:r>
            <a:endParaRPr lang="en-US" dirty="0"/>
          </a:p>
          <a:p>
            <a:pPr lvl="1"/>
            <a:r>
              <a:rPr lang="en-US" dirty="0"/>
              <a:t>Mineral rights are easy to divide.</a:t>
            </a:r>
            <a:endParaRPr lang="en-US" dirty="0"/>
          </a:p>
          <a:p>
            <a:r>
              <a:rPr lang="en-US" dirty="0"/>
              <a:t>Business interests:</a:t>
            </a:r>
            <a:endParaRPr lang="en-US" dirty="0"/>
          </a:p>
          <a:p>
            <a:pPr lvl="1"/>
            <a:r>
              <a:rPr lang="en-US" dirty="0"/>
              <a:t>Stock in public company is easy.</a:t>
            </a:r>
            <a:endParaRPr lang="en-US" dirty="0"/>
          </a:p>
          <a:p>
            <a:pPr lvl="1"/>
            <a:r>
              <a:rPr lang="en-US" dirty="0"/>
              <a:t>Privately held company and partnerships are incredibly complex.  You need good advice from a specialists in probate law, a lawyer and CPA.</a:t>
            </a:r>
            <a:endParaRPr lang="en-US" dirty="0"/>
          </a:p>
          <a:p>
            <a:pPr lvl="1"/>
            <a:r>
              <a:rPr lang="en-US" dirty="0"/>
              <a:t>Look into key man insurance. </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of Bad Planning:</a:t>
            </a:r>
            <a:endParaRPr lang="en-US" dirty="0"/>
          </a:p>
        </p:txBody>
      </p:sp>
      <p:sp>
        <p:nvSpPr>
          <p:cNvPr id="3" name="Content Placeholder 2"/>
          <p:cNvSpPr>
            <a:spLocks noGrp="1"/>
          </p:cNvSpPr>
          <p:nvPr>
            <p:ph idx="1"/>
          </p:nvPr>
        </p:nvSpPr>
        <p:spPr/>
        <p:txBody>
          <a:bodyPr/>
          <a:lstStyle/>
          <a:p>
            <a:r>
              <a:rPr lang="en-US" dirty="0"/>
              <a:t>Suppose you have a grand kid who was born permanently handicapped, and want to help take care of him in your will.  Your will, prepared long ago, has a provision that each grandchild is to receive a $10K savings bond.  You pass when the child is over 18.    </a:t>
            </a:r>
            <a:endParaRPr lang="en-US" dirty="0"/>
          </a:p>
          <a:p>
            <a:r>
              <a:rPr lang="en-US" dirty="0"/>
              <a:t>It’s a lovely gesture, and you are to be commended, but you just made a big mistake.  </a:t>
            </a:r>
            <a:endParaRPr lang="en-US" dirty="0"/>
          </a:p>
          <a:p>
            <a:r>
              <a:rPr lang="en-US" dirty="0"/>
              <a:t>If the parents have gotten good advice, the child had been declared incompetent, the parents have guardianship of him, and he receives Medicaid, and SSI or SS dependent benefits.    </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Bad Planning (</a:t>
            </a:r>
            <a:r>
              <a:rPr lang="en-US" dirty="0" err="1"/>
              <a:t>con’t</a:t>
            </a:r>
            <a:r>
              <a:rPr lang="en-US" dirty="0"/>
              <a:t>)</a:t>
            </a:r>
            <a:endParaRPr lang="en-US" dirty="0"/>
          </a:p>
        </p:txBody>
      </p:sp>
      <p:sp>
        <p:nvSpPr>
          <p:cNvPr id="3" name="Content Placeholder 2"/>
          <p:cNvSpPr>
            <a:spLocks noGrp="1"/>
          </p:cNvSpPr>
          <p:nvPr>
            <p:ph idx="1"/>
          </p:nvPr>
        </p:nvSpPr>
        <p:spPr/>
        <p:txBody>
          <a:bodyPr/>
          <a:lstStyle/>
          <a:p>
            <a:r>
              <a:rPr lang="en-US" dirty="0"/>
              <a:t>Medicaid (which provides the support services, such as group home staff) has an asset limitation of $2000.</a:t>
            </a:r>
            <a:endParaRPr lang="en-US" dirty="0"/>
          </a:p>
          <a:p>
            <a:r>
              <a:rPr lang="en-US" dirty="0"/>
              <a:t>When the bond from the bank shows up at the guardians door it will be followed closely by a letter from the Medicaid people.    </a:t>
            </a:r>
            <a:endParaRPr lang="en-US" dirty="0"/>
          </a:p>
          <a:p>
            <a:r>
              <a:rPr lang="en-US" dirty="0"/>
              <a:t>The result is that the Social Security check is reduced by 10%, and the 10% is applied to paying off the 10K.</a:t>
            </a:r>
            <a:endParaRPr lang="en-US" dirty="0"/>
          </a:p>
          <a:p>
            <a:pPr marL="0" indent="0">
              <a:buNone/>
            </a:pPr>
            <a:r>
              <a:rPr lang="en-US" dirty="0"/>
              <a:t>  </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fix</a:t>
            </a:r>
            <a:endParaRPr lang="en-US" dirty="0"/>
          </a:p>
        </p:txBody>
      </p:sp>
      <p:sp>
        <p:nvSpPr>
          <p:cNvPr id="3" name="Content Placeholder 2"/>
          <p:cNvSpPr>
            <a:spLocks noGrp="1"/>
          </p:cNvSpPr>
          <p:nvPr>
            <p:ph idx="1"/>
          </p:nvPr>
        </p:nvSpPr>
        <p:spPr/>
        <p:txBody>
          <a:bodyPr/>
          <a:lstStyle/>
          <a:p>
            <a:r>
              <a:rPr lang="en-US" dirty="0"/>
              <a:t>There is a better way to leave a permanently disabled person money: a Special Needs Trust.  </a:t>
            </a:r>
            <a:endParaRPr lang="en-US" dirty="0"/>
          </a:p>
          <a:p>
            <a:r>
              <a:rPr lang="en-US" dirty="0"/>
              <a:t>Assets in the Trust can be used for anything but basic support.  This can be clothes, furniture, telephone, internet services, etc.  </a:t>
            </a:r>
            <a:endParaRPr lang="en-US" dirty="0"/>
          </a:p>
          <a:p>
            <a:r>
              <a:rPr lang="en-US" dirty="0"/>
              <a:t>You can set one up for yourself, or there are several public trusts, such as the ARC of Texas special needs trust.  </a:t>
            </a:r>
            <a:endParaRPr lang="en-US" dirty="0"/>
          </a:p>
          <a:p>
            <a:endParaRPr lang="en-US" dirty="0"/>
          </a:p>
          <a:p>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is this for</a:t>
            </a:r>
            <a:endParaRPr lang="en-US" dirty="0"/>
          </a:p>
        </p:txBody>
      </p:sp>
      <p:sp>
        <p:nvSpPr>
          <p:cNvPr id="3" name="Content Placeholder 2"/>
          <p:cNvSpPr>
            <a:spLocks noGrp="1"/>
          </p:cNvSpPr>
          <p:nvPr>
            <p:ph idx="1"/>
          </p:nvPr>
        </p:nvSpPr>
        <p:spPr/>
        <p:txBody>
          <a:bodyPr/>
          <a:lstStyle/>
          <a:p>
            <a:r>
              <a:rPr lang="en-US" dirty="0"/>
              <a:t>T</a:t>
            </a:r>
            <a:r>
              <a:rPr lang="en-US" dirty="0">
                <a:latin typeface="Abadi" panose="020B0604020104020204" pitchFamily="34" charset="0"/>
              </a:rPr>
              <a:t>he target audience for this is an older person with an “estate” valued at less than $11.4million, with no business interests included in the estate.    </a:t>
            </a:r>
            <a:endParaRPr lang="en-US" dirty="0">
              <a:latin typeface="Abadi" panose="020B0604020104020204" pitchFamily="34" charset="0"/>
            </a:endParaRPr>
          </a:p>
          <a:p>
            <a:pPr marL="274320" lvl="1" indent="-274320">
              <a:buClr>
                <a:schemeClr val="accent3">
                  <a:lumMod val="50000"/>
                </a:schemeClr>
              </a:buClr>
              <a:buSzPct val="95000"/>
            </a:pPr>
            <a:r>
              <a:rPr lang="en-US" sz="2600" dirty="0">
                <a:latin typeface="Abadi" panose="020B0604020104020204" pitchFamily="34" charset="0"/>
              </a:rPr>
              <a:t>11.4 million (individual, 22.4 married) is the “estate tax exemption” for 2019, estates at or below this level do not pay any federal estate taxes.  </a:t>
            </a:r>
            <a:endParaRPr lang="en-US" sz="2600" dirty="0">
              <a:latin typeface="Abadi" panose="020B0604020104020204" pitchFamily="34" charset="0"/>
            </a:endParaRPr>
          </a:p>
          <a:p>
            <a:pPr marL="274320" lvl="1" indent="-274320">
              <a:buClr>
                <a:schemeClr val="accent3">
                  <a:lumMod val="50000"/>
                </a:schemeClr>
              </a:buClr>
              <a:buSzPct val="95000"/>
            </a:pPr>
            <a:r>
              <a:rPr lang="en-US" sz="2600" dirty="0">
                <a:latin typeface="Abadi" panose="020B0604020104020204" pitchFamily="34" charset="0"/>
              </a:rPr>
              <a:t>If your estate is valued at an amount larger than this, </a:t>
            </a:r>
            <a:r>
              <a:rPr lang="en-US" sz="2600" dirty="0"/>
              <a:t>or you have a business, </a:t>
            </a:r>
            <a:r>
              <a:rPr lang="en-US" sz="2600" dirty="0">
                <a:latin typeface="Abadi" panose="020B0604020104020204" pitchFamily="34" charset="0"/>
              </a:rPr>
              <a:t>life’s been good to you so far.  You need help from a good lawyer/CPA to make sure the money doesn’t get eaten in taxes.  </a:t>
            </a:r>
            <a:endParaRPr lang="en-US" sz="2600" dirty="0">
              <a:latin typeface="Abadi" panose="020B0604020104020204" pitchFamily="34" charset="0"/>
            </a:endParaRPr>
          </a:p>
          <a:p>
            <a:pPr marL="274320" lvl="1" indent="-274320">
              <a:buClr>
                <a:schemeClr val="accent3">
                  <a:lumMod val="50000"/>
                </a:schemeClr>
              </a:buClr>
              <a:buSzPct val="95000"/>
            </a:pPr>
            <a:r>
              <a:rPr lang="en-US" sz="2600" dirty="0">
                <a:latin typeface="Abadi" panose="020B0604020104020204" pitchFamily="34" charset="0"/>
              </a:rPr>
              <a:t>The person making the will lives in Texas-  the rules are different in each state.  </a:t>
            </a:r>
            <a:endParaRPr lang="en-US" sz="2600" dirty="0">
              <a:latin typeface="Abadi" panose="020B0604020104020204" pitchFamily="34" charset="0"/>
            </a:endParaRPr>
          </a:p>
          <a:p>
            <a:pPr marL="274320" lvl="1" indent="-274320">
              <a:buClr>
                <a:schemeClr val="accent3">
                  <a:lumMod val="50000"/>
                </a:schemeClr>
              </a:buClr>
              <a:buSzPct val="95000"/>
            </a:pPr>
            <a:endParaRPr lang="en-US" sz="2600" dirty="0">
              <a:latin typeface="Abadi" panose="020B0604020104020204" pitchFamily="34" charset="0"/>
            </a:endParaRPr>
          </a:p>
          <a:p>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Basics</a:t>
            </a:r>
            <a:endParaRPr lang="en-US" dirty="0"/>
          </a:p>
        </p:txBody>
      </p:sp>
      <p:sp>
        <p:nvSpPr>
          <p:cNvPr id="3" name="Text Placeholder 2"/>
          <p:cNvSpPr>
            <a:spLocks noGrp="1"/>
          </p:cNvSpPr>
          <p:nvPr>
            <p:ph type="body" idx="1"/>
          </p:nvPr>
        </p:nvSpPr>
        <p:spPr/>
        <p:txBody>
          <a:bodyPr/>
          <a:lstStyle/>
          <a:p>
            <a:r>
              <a:rPr lang="en-US" dirty="0"/>
              <a:t> </a:t>
            </a:r>
            <a:endParaRPr lang="en-US" dirty="0"/>
          </a:p>
          <a:p>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is a Will?  </a:t>
            </a:r>
            <a:endParaRPr lang="en-US" dirty="0"/>
          </a:p>
        </p:txBody>
      </p:sp>
      <p:sp>
        <p:nvSpPr>
          <p:cNvPr id="3" name="Content Placeholder 2"/>
          <p:cNvSpPr>
            <a:spLocks noGrp="1"/>
          </p:cNvSpPr>
          <p:nvPr>
            <p:ph idx="1"/>
          </p:nvPr>
        </p:nvSpPr>
        <p:spPr/>
        <p:txBody>
          <a:bodyPr>
            <a:normAutofit/>
          </a:bodyPr>
          <a:lstStyle/>
          <a:p>
            <a:r>
              <a:rPr lang="en-US" dirty="0">
                <a:latin typeface="Abadi" panose="020B0604020104020204" pitchFamily="34" charset="0"/>
              </a:rPr>
              <a:t>At its simplest, a </a:t>
            </a:r>
            <a:r>
              <a:rPr lang="en-US" dirty="0">
                <a:solidFill>
                  <a:srgbClr val="FF0000"/>
                </a:solidFill>
                <a:latin typeface="Abadi" panose="020B0604020104020204" pitchFamily="34" charset="0"/>
              </a:rPr>
              <a:t>“will” </a:t>
            </a:r>
            <a:r>
              <a:rPr lang="en-US" dirty="0">
                <a:latin typeface="Abadi" panose="020B0604020104020204" pitchFamily="34" charset="0"/>
              </a:rPr>
              <a:t>is a document that describes how you want your property to be divided on your passing.  </a:t>
            </a:r>
            <a:endParaRPr lang="en-US" dirty="0">
              <a:latin typeface="Abadi" panose="020B0604020104020204" pitchFamily="34" charset="0"/>
            </a:endParaRPr>
          </a:p>
          <a:p>
            <a:r>
              <a:rPr lang="en-US" dirty="0">
                <a:latin typeface="Abadi" panose="020B0604020104020204" pitchFamily="34" charset="0"/>
              </a:rPr>
              <a:t>With a will, you have absolute discretion on how the property is distributed.  </a:t>
            </a:r>
            <a:endParaRPr lang="en-US" dirty="0">
              <a:latin typeface="Abadi" panose="020B0604020104020204" pitchFamily="34" charset="0"/>
            </a:endParaRPr>
          </a:p>
          <a:p>
            <a:r>
              <a:rPr lang="en-US" dirty="0">
                <a:latin typeface="Abadi" panose="020B0604020104020204" pitchFamily="34" charset="0"/>
              </a:rPr>
              <a:t>Without a will (you die </a:t>
            </a:r>
            <a:r>
              <a:rPr lang="en-US" dirty="0">
                <a:solidFill>
                  <a:srgbClr val="FF0000"/>
                </a:solidFill>
                <a:latin typeface="Abadi" panose="020B0604020104020204" pitchFamily="34" charset="0"/>
              </a:rPr>
              <a:t>“intestate”</a:t>
            </a:r>
            <a:r>
              <a:rPr lang="en-US" dirty="0">
                <a:latin typeface="Abadi" panose="020B0604020104020204" pitchFamily="34" charset="0"/>
              </a:rPr>
              <a:t>) the property will divided according to state law.  Disputes are common, nasty and expensive.   </a:t>
            </a:r>
            <a:endParaRPr lang="en-US" dirty="0">
              <a:latin typeface="Abadi" panose="020B0604020104020204" pitchFamily="34" charset="0"/>
            </a:endParaRPr>
          </a:p>
          <a:p>
            <a:r>
              <a:rPr lang="en-US" dirty="0">
                <a:latin typeface="Abadi" panose="020B0604020104020204" pitchFamily="34" charset="0"/>
              </a:rPr>
              <a:t>A poorly prepared will, or a will that doesn’t use some of the advantages of Texas law, results in lots of legal fees and possible disputes.  </a:t>
            </a:r>
            <a:endParaRPr lang="en-US" dirty="0">
              <a:latin typeface="Abadi" panose="020B0604020104020204" pitchFamily="34" charset="0"/>
            </a:endParaRPr>
          </a:p>
          <a:p>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Parties to the will</a:t>
            </a:r>
            <a:endParaRPr lang="en-US" dirty="0"/>
          </a:p>
        </p:txBody>
      </p:sp>
      <p:sp>
        <p:nvSpPr>
          <p:cNvPr id="3" name="Content Placeholder 2"/>
          <p:cNvSpPr>
            <a:spLocks noGrp="1"/>
          </p:cNvSpPr>
          <p:nvPr>
            <p:ph idx="1"/>
          </p:nvPr>
        </p:nvSpPr>
        <p:spPr/>
        <p:txBody>
          <a:bodyPr/>
          <a:lstStyle/>
          <a:p>
            <a:r>
              <a:rPr lang="en-US" dirty="0">
                <a:latin typeface="Abadi" panose="020B0604020104020204" pitchFamily="34" charset="0"/>
              </a:rPr>
              <a:t>The Testator.  The departed.  </a:t>
            </a:r>
            <a:endParaRPr lang="en-US" dirty="0">
              <a:latin typeface="Abadi" panose="020B0604020104020204" pitchFamily="34" charset="0"/>
            </a:endParaRPr>
          </a:p>
          <a:p>
            <a:r>
              <a:rPr lang="en-US" dirty="0">
                <a:latin typeface="Abadi" panose="020B0604020104020204" pitchFamily="34" charset="0"/>
              </a:rPr>
              <a:t>The Court:  Approves the disposition of the property, provides monitoring of progress.  </a:t>
            </a:r>
            <a:endParaRPr lang="en-US" dirty="0">
              <a:latin typeface="Abadi" panose="020B0604020104020204" pitchFamily="34" charset="0"/>
            </a:endParaRPr>
          </a:p>
          <a:p>
            <a:r>
              <a:rPr lang="en-US" dirty="0">
                <a:latin typeface="Abadi" panose="020B0604020104020204" pitchFamily="34" charset="0"/>
              </a:rPr>
              <a:t>The Executor: Person who manages the disposition of the property.  Can be paid or unpaid.   </a:t>
            </a:r>
            <a:endParaRPr lang="en-US" dirty="0">
              <a:latin typeface="Abadi" panose="020B0604020104020204" pitchFamily="34" charset="0"/>
            </a:endParaRPr>
          </a:p>
          <a:p>
            <a:r>
              <a:rPr lang="en-US" dirty="0">
                <a:latin typeface="Abadi" panose="020B0604020104020204" pitchFamily="34" charset="0"/>
              </a:rPr>
              <a:t>The Beneficiaries:  The person, corporation, etc., that receives the property.  A “trust” can be set up to be a caretaker for a specific </a:t>
            </a:r>
            <a:r>
              <a:rPr lang="en-US" dirty="0">
                <a:solidFill>
                  <a:srgbClr val="FF0000"/>
                </a:solidFill>
                <a:latin typeface="Abadi" panose="020B0604020104020204" pitchFamily="34" charset="0"/>
              </a:rPr>
              <a:t>bequest</a:t>
            </a:r>
            <a:r>
              <a:rPr lang="en-US" dirty="0">
                <a:latin typeface="Abadi" panose="020B0604020104020204" pitchFamily="34" charset="0"/>
              </a:rPr>
              <a:t>.  </a:t>
            </a:r>
            <a:endParaRPr lang="en-US" dirty="0">
              <a:latin typeface="Abadi" panose="020B0604020104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Probate:</a:t>
            </a:r>
            <a:endParaRPr lang="en-US" dirty="0"/>
          </a:p>
        </p:txBody>
      </p:sp>
      <p:sp>
        <p:nvSpPr>
          <p:cNvPr id="3" name="Content Placeholder 2"/>
          <p:cNvSpPr>
            <a:spLocks noGrp="1"/>
          </p:cNvSpPr>
          <p:nvPr>
            <p:ph idx="1"/>
          </p:nvPr>
        </p:nvSpPr>
        <p:spPr/>
        <p:txBody>
          <a:bodyPr/>
          <a:lstStyle/>
          <a:p>
            <a:r>
              <a:rPr lang="en-US" dirty="0">
                <a:latin typeface="Abadi" panose="020B0604020104020204" pitchFamily="34" charset="0"/>
              </a:rPr>
              <a:t>The process of </a:t>
            </a:r>
            <a:r>
              <a:rPr lang="en-US" dirty="0">
                <a:solidFill>
                  <a:srgbClr val="FF0000"/>
                </a:solidFill>
                <a:latin typeface="Abadi" panose="020B0604020104020204" pitchFamily="34" charset="0"/>
              </a:rPr>
              <a:t>“probate” </a:t>
            </a:r>
            <a:r>
              <a:rPr lang="en-US" dirty="0">
                <a:latin typeface="Abadi" panose="020B0604020104020204" pitchFamily="34" charset="0"/>
              </a:rPr>
              <a:t>is a court proceeding where the property of the deceased is divided according to the Will (if it exists) and/or State Law.</a:t>
            </a:r>
            <a:endParaRPr lang="en-US" dirty="0">
              <a:latin typeface="Abadi" panose="020B0604020104020204" pitchFamily="34" charset="0"/>
            </a:endParaRPr>
          </a:p>
          <a:p>
            <a:r>
              <a:rPr lang="en-US" dirty="0">
                <a:latin typeface="Abadi" panose="020B0604020104020204" pitchFamily="34" charset="0"/>
              </a:rPr>
              <a:t>ALL estates go through probate of some sort.</a:t>
            </a:r>
            <a:endParaRPr lang="en-US" dirty="0">
              <a:latin typeface="Abadi" panose="020B0604020104020204" pitchFamily="34" charset="0"/>
            </a:endParaRPr>
          </a:p>
          <a:p>
            <a:r>
              <a:rPr lang="en-US" dirty="0">
                <a:latin typeface="Abadi" panose="020B0604020104020204" pitchFamily="34" charset="0"/>
              </a:rPr>
              <a:t>Texas probate is inexpensive and quick, unless there is a dispute among the beneficiaries, or a problem with the will form. </a:t>
            </a:r>
            <a:endParaRPr lang="en-US" dirty="0">
              <a:latin typeface="Abadi" panose="020B0604020104020204" pitchFamily="34" charset="0"/>
            </a:endParaRPr>
          </a:p>
          <a:p>
            <a:r>
              <a:rPr lang="en-US" dirty="0">
                <a:latin typeface="Abadi" panose="020B0604020104020204" pitchFamily="34" charset="0"/>
              </a:rPr>
              <a:t>Costs for splitting assets among kids:  $319 court cost, $2000 for legal fees, such as transferring the house title.  </a:t>
            </a:r>
            <a:endParaRPr lang="en-US" dirty="0">
              <a:latin typeface="Abadi" panose="020B0604020104020204" pitchFamily="34" charset="0"/>
            </a:endParaRPr>
          </a:p>
          <a:p>
            <a:pPr marL="0" indent="0">
              <a:buNone/>
            </a:pPr>
            <a:r>
              <a:rPr lang="en-US" dirty="0">
                <a:latin typeface="Abadi" panose="020B0604020104020204" pitchFamily="34" charset="0"/>
              </a:rPr>
              <a:t>   </a:t>
            </a:r>
            <a:endParaRPr lang="en-US" dirty="0">
              <a:latin typeface="Abadi" panose="020B0604020104020204" pitchFamily="34" charset="0"/>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Probate process:</a:t>
            </a:r>
            <a:endParaRPr lang="en-US"/>
          </a:p>
        </p:txBody>
      </p:sp>
      <p:sp>
        <p:nvSpPr>
          <p:cNvPr id="3" name="Content Placeholder 2"/>
          <p:cNvSpPr>
            <a:spLocks noGrp="1"/>
          </p:cNvSpPr>
          <p:nvPr>
            <p:ph idx="1"/>
          </p:nvPr>
        </p:nvSpPr>
        <p:spPr/>
        <p:txBody>
          <a:bodyPr/>
          <a:lstStyle/>
          <a:p>
            <a:r>
              <a:rPr lang="en-US" dirty="0">
                <a:latin typeface="Abadi" panose="020B0604020104020204" pitchFamily="34" charset="0"/>
              </a:rPr>
              <a:t>Will is filed with the court, </a:t>
            </a:r>
            <a:r>
              <a:rPr lang="en-US" dirty="0"/>
              <a:t>and notices are made.  A</a:t>
            </a:r>
            <a:r>
              <a:rPr lang="en-US" dirty="0">
                <a:latin typeface="Abadi" panose="020B0604020104020204" pitchFamily="34" charset="0"/>
              </a:rPr>
              <a:t> hearing date is set for appointment of an Executor.  </a:t>
            </a:r>
            <a:endParaRPr lang="en-US" dirty="0">
              <a:latin typeface="Abadi" panose="020B0604020104020204" pitchFamily="34" charset="0"/>
            </a:endParaRPr>
          </a:p>
          <a:p>
            <a:r>
              <a:rPr lang="en-US" dirty="0">
                <a:latin typeface="Abadi" panose="020B0604020104020204" pitchFamily="34" charset="0"/>
              </a:rPr>
              <a:t>At hearing:</a:t>
            </a:r>
            <a:endParaRPr lang="en-US" dirty="0">
              <a:latin typeface="Abadi" panose="020B0604020104020204" pitchFamily="34" charset="0"/>
            </a:endParaRPr>
          </a:p>
          <a:p>
            <a:pPr marL="548640" lvl="2" indent="-274320">
              <a:buClr>
                <a:schemeClr val="accent3">
                  <a:lumMod val="50000"/>
                </a:schemeClr>
              </a:buClr>
              <a:buSzPct val="95000"/>
            </a:pPr>
            <a:r>
              <a:rPr lang="en-US" sz="2300" dirty="0">
                <a:latin typeface="Abadi" panose="020B0604020104020204" pitchFamily="34" charset="0"/>
              </a:rPr>
              <a:t>The court will use the Executor named in the will, if qualified.  The court may appoint an executor if one not named. </a:t>
            </a:r>
            <a:endParaRPr lang="en-US" sz="2300" dirty="0">
              <a:latin typeface="Abadi" panose="020B0604020104020204" pitchFamily="34" charset="0"/>
            </a:endParaRPr>
          </a:p>
          <a:p>
            <a:pPr marL="548640" lvl="2" indent="-274320">
              <a:buClr>
                <a:schemeClr val="accent3">
                  <a:lumMod val="50000"/>
                </a:schemeClr>
              </a:buClr>
              <a:buSzPct val="95000"/>
            </a:pPr>
            <a:r>
              <a:rPr lang="en-US" sz="2300" dirty="0">
                <a:solidFill>
                  <a:srgbClr val="FF0000"/>
                </a:solidFill>
                <a:latin typeface="Abadi" panose="020B0604020104020204" pitchFamily="34" charset="0"/>
              </a:rPr>
              <a:t>“Letters testamentary”</a:t>
            </a:r>
            <a:r>
              <a:rPr lang="en-US" sz="2300" dirty="0">
                <a:latin typeface="Abadi" panose="020B0604020104020204" pitchFamily="34" charset="0"/>
              </a:rPr>
              <a:t> are issued, allowing executor access to assets.</a:t>
            </a:r>
            <a:endParaRPr lang="en-US" sz="2300" dirty="0">
              <a:latin typeface="Abadi" panose="020B0604020104020204" pitchFamily="34" charset="0"/>
            </a:endParaRPr>
          </a:p>
          <a:p>
            <a:pPr marL="274320" lvl="1" indent="-274320">
              <a:buClr>
                <a:schemeClr val="accent3">
                  <a:lumMod val="50000"/>
                </a:schemeClr>
              </a:buClr>
              <a:buSzPct val="95000"/>
            </a:pPr>
            <a:r>
              <a:rPr lang="en-US" sz="2600" dirty="0"/>
              <a:t>Property is distributed.  If Executor is independent, a report is filed with court, and case is closed.  </a:t>
            </a:r>
            <a:endParaRPr lang="en-US" sz="2600" dirty="0">
              <a:latin typeface="Abadi" panose="020B0604020104020204" pitchFamily="34" charset="0"/>
            </a:endParaRPr>
          </a:p>
          <a:p>
            <a:pPr marL="0" indent="0">
              <a:buNone/>
            </a:pP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tion on brainstorming">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docProps/app.xml><?xml version="1.0" encoding="utf-8"?>
<Properties xmlns="http://schemas.openxmlformats.org/officeDocument/2006/extended-properties" xmlns:vt="http://schemas.openxmlformats.org/officeDocument/2006/docPropsVTypes">
  <TotalTime>0</TotalTime>
  <Words>13409</Words>
  <Application>WPS Presentation</Application>
  <PresentationFormat>Widescreen</PresentationFormat>
  <Paragraphs>340</Paragraphs>
  <Slides>34</Slides>
  <Notes>1</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34</vt:i4>
      </vt:variant>
    </vt:vector>
  </HeadingPairs>
  <TitlesOfParts>
    <vt:vector size="47" baseType="lpstr">
      <vt:lpstr>Arial</vt:lpstr>
      <vt:lpstr>SimSun</vt:lpstr>
      <vt:lpstr>Wingdings</vt:lpstr>
      <vt:lpstr>Wingdings 2</vt:lpstr>
      <vt:lpstr>Abadi</vt:lpstr>
      <vt:lpstr>Century Gothic</vt:lpstr>
      <vt:lpstr>Segoe Print</vt:lpstr>
      <vt:lpstr>Microsoft YaHei</vt:lpstr>
      <vt:lpstr>Arial Unicode MS</vt:lpstr>
      <vt:lpstr>Palatino Linotype</vt:lpstr>
      <vt:lpstr>Wingdings</vt:lpstr>
      <vt:lpstr>Calibri</vt:lpstr>
      <vt:lpstr>Presentation on brainstorming</vt:lpstr>
      <vt:lpstr>Wills and Trusts</vt:lpstr>
      <vt:lpstr>Agenda</vt:lpstr>
      <vt:lpstr>Overview</vt:lpstr>
      <vt:lpstr>Who is this for</vt:lpstr>
      <vt:lpstr>The Basics</vt:lpstr>
      <vt:lpstr>What is a Will?  </vt:lpstr>
      <vt:lpstr>Parties to the will</vt:lpstr>
      <vt:lpstr>Probate:</vt:lpstr>
      <vt:lpstr>Probate process:</vt:lpstr>
      <vt:lpstr>Exceptions to Probate:</vt:lpstr>
      <vt:lpstr>Executors Duties:</vt:lpstr>
      <vt:lpstr>Trusts:</vt:lpstr>
      <vt:lpstr>Trusts:</vt:lpstr>
      <vt:lpstr>Preparing the Will</vt:lpstr>
      <vt:lpstr>Probate in Texas:</vt:lpstr>
      <vt:lpstr>Why an attorney?</vt:lpstr>
      <vt:lpstr>Why an attorney? (con’t)</vt:lpstr>
      <vt:lpstr>Too much attorney? (the Living Trust)</vt:lpstr>
      <vt:lpstr>The Living Trust (con’t)</vt:lpstr>
      <vt:lpstr>The Living Trust (con’t)</vt:lpstr>
      <vt:lpstr>Aside:  A good reason for a Trust</vt:lpstr>
      <vt:lpstr>Will Planning- Before lawyer visit</vt:lpstr>
      <vt:lpstr>Select Beneficiaries</vt:lpstr>
      <vt:lpstr>Per Stripes</vt:lpstr>
      <vt:lpstr>Per Stripes (2)</vt:lpstr>
      <vt:lpstr>Per Capita</vt:lpstr>
      <vt:lpstr>Considerations on beneficiaries</vt:lpstr>
      <vt:lpstr>The Spendthrift Trust	</vt:lpstr>
      <vt:lpstr>Executors and Trustees</vt:lpstr>
      <vt:lpstr>Considerations for Property</vt:lpstr>
      <vt:lpstr>Considerations for Property</vt:lpstr>
      <vt:lpstr>Example of Bad Planning:</vt:lpstr>
      <vt:lpstr>Bad Planning (con’t)</vt:lpstr>
      <vt:lpstr>The fix</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Wills and Trusts</dc:title>
  <dc:creator>d j thompson</dc:creator>
  <cp:lastModifiedBy>kaiwong</cp:lastModifiedBy>
  <cp:revision>137</cp:revision>
  <dcterms:created xsi:type="dcterms:W3CDTF">2019-01-23T20:13:00Z</dcterms:created>
  <dcterms:modified xsi:type="dcterms:W3CDTF">2019-06-18T22:58:28Z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74069096</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y fmtid="{D5CDD505-2E9C-101B-9397-08002B2CF9AE}" pid="12" name="KSOProductBuildVer">
    <vt:lpwstr>1033-10.2.0.5838</vt:lpwstr>
  </property>
</Properties>
</file>