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10080625" cy="5670550"/>
  <p:notesSz cx="7772400" cy="10058400"/>
  <p:defaultTextStyle>
    <a:defPPr>
      <a:defRPr lang="en-GB"/>
    </a:defPPr>
    <a:lvl1pPr marL="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b="0" i="0" u="none" kern="1200" baseline="0">
        <a:solidFill>
          <a:schemeClr val="bg1"/>
        </a:solidFill>
        <a:latin typeface="Arial" panose="020B0604020202020204" pitchFamily="34" charset="0"/>
        <a:ea typeface="Microsoft YaHei" panose="020B0503020204020204" charset="-122"/>
        <a:cs typeface="+mn-cs"/>
      </a:defRPr>
    </a:lvl1pPr>
    <a:lvl2pPr marL="742950" lvl="1" indent="-28575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b="0" i="0" u="none" kern="1200" baseline="0">
        <a:solidFill>
          <a:schemeClr val="bg1"/>
        </a:solidFill>
        <a:latin typeface="Arial" panose="020B0604020202020204" pitchFamily="34" charset="0"/>
        <a:ea typeface="Microsoft YaHei" panose="020B0503020204020204" charset="-122"/>
        <a:cs typeface="+mn-cs"/>
      </a:defRPr>
    </a:lvl2pPr>
    <a:lvl3pPr marL="1143000" lvl="2"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b="0" i="0" u="none" kern="1200" baseline="0">
        <a:solidFill>
          <a:schemeClr val="bg1"/>
        </a:solidFill>
        <a:latin typeface="Arial" panose="020B0604020202020204" pitchFamily="34" charset="0"/>
        <a:ea typeface="Microsoft YaHei" panose="020B0503020204020204" charset="-122"/>
        <a:cs typeface="+mn-cs"/>
      </a:defRPr>
    </a:lvl3pPr>
    <a:lvl4pPr marL="1600200" lvl="3"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b="0" i="0" u="none" kern="1200" baseline="0">
        <a:solidFill>
          <a:schemeClr val="bg1"/>
        </a:solidFill>
        <a:latin typeface="Arial" panose="020B0604020202020204" pitchFamily="34" charset="0"/>
        <a:ea typeface="Microsoft YaHei" panose="020B0503020204020204" charset="-122"/>
        <a:cs typeface="+mn-cs"/>
      </a:defRPr>
    </a:lvl4pPr>
    <a:lvl5pPr marL="2057400" lvl="4"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b="0" i="0" u="none" kern="1200" baseline="0">
        <a:solidFill>
          <a:schemeClr val="bg1"/>
        </a:solidFill>
        <a:latin typeface="Arial" panose="020B0604020202020204" pitchFamily="34" charset="0"/>
        <a:ea typeface="Microsoft YaHei" panose="020B0503020204020204" charset="-122"/>
        <a:cs typeface="+mn-cs"/>
      </a:defRPr>
    </a:lvl5pPr>
    <a:lvl6pPr marL="2286000" lvl="5"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b="0" i="0" u="none" kern="1200" baseline="0">
        <a:solidFill>
          <a:schemeClr val="bg1"/>
        </a:solidFill>
        <a:latin typeface="Arial" panose="020B0604020202020204" pitchFamily="34" charset="0"/>
        <a:ea typeface="Microsoft YaHei" panose="020B0503020204020204" charset="-122"/>
        <a:cs typeface="+mn-cs"/>
      </a:defRPr>
    </a:lvl6pPr>
    <a:lvl7pPr marL="2743200" lvl="6"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b="0" i="0" u="none" kern="1200" baseline="0">
        <a:solidFill>
          <a:schemeClr val="bg1"/>
        </a:solidFill>
        <a:latin typeface="Arial" panose="020B0604020202020204" pitchFamily="34" charset="0"/>
        <a:ea typeface="Microsoft YaHei" panose="020B0503020204020204" charset="-122"/>
        <a:cs typeface="+mn-cs"/>
      </a:defRPr>
    </a:lvl7pPr>
    <a:lvl8pPr marL="3200400" lvl="7"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b="0" i="0" u="none" kern="1200" baseline="0">
        <a:solidFill>
          <a:schemeClr val="bg1"/>
        </a:solidFill>
        <a:latin typeface="Arial" panose="020B0604020202020204" pitchFamily="34" charset="0"/>
        <a:ea typeface="Microsoft YaHei" panose="020B0503020204020204" charset="-122"/>
        <a:cs typeface="+mn-cs"/>
      </a:defRPr>
    </a:lvl8pPr>
    <a:lvl9pPr marL="3657600" lvl="8"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b="0" i="0" u="none" kern="1200" baseline="0">
        <a:solidFill>
          <a:schemeClr val="bg1"/>
        </a:solidFill>
        <a:latin typeface="Arial" panose="020B0604020202020204" pitchFamily="34" charset="0"/>
        <a:ea typeface="Microsoft YaHei" panose="020B050302020402020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2" d="100"/>
          <a:sy n="72" d="100"/>
        </p:scale>
        <p:origin x="908" y="6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050" name="AutoShape 1"/>
          <p:cNvSpPr/>
          <p:nvPr/>
        </p:nvSpPr>
        <p:spPr>
          <a:xfrm>
            <a:off x="0" y="0"/>
            <a:ext cx="7772400" cy="10058400"/>
          </a:xfrm>
          <a:prstGeom prst="roundRect">
            <a:avLst>
              <a:gd name="adj" fmla="val 19"/>
            </a:avLst>
          </a:prstGeom>
          <a:solidFill>
            <a:srgbClr val="FFFFFF"/>
          </a:solidFill>
          <a:ln w="9360">
            <a:noFill/>
          </a:ln>
        </p:spPr>
        <p:txBody>
          <a:bodyPr wrap="none" anchor="ctr"/>
          <a:p>
            <a:pPr lvl="0" eaLnBrk="1"/>
            <a:endParaRPr lang="en-US" altLang="x-none" dirty="0"/>
          </a:p>
        </p:txBody>
      </p:sp>
      <p:sp>
        <p:nvSpPr>
          <p:cNvPr id="2051" name="AutoShape 2"/>
          <p:cNvSpPr/>
          <p:nvPr/>
        </p:nvSpPr>
        <p:spPr>
          <a:xfrm>
            <a:off x="0" y="0"/>
            <a:ext cx="7772400" cy="10058400"/>
          </a:xfrm>
          <a:prstGeom prst="roundRect">
            <a:avLst>
              <a:gd name="adj" fmla="val 19"/>
            </a:avLst>
          </a:prstGeom>
          <a:solidFill>
            <a:srgbClr val="FFFFFF"/>
          </a:solidFill>
          <a:ln w="9525">
            <a:noFill/>
          </a:ln>
        </p:spPr>
        <p:txBody>
          <a:bodyPr wrap="none" anchor="ctr"/>
          <a:p>
            <a:pPr lvl="0" eaLnBrk="1"/>
            <a:endParaRPr lang="en-US" altLang="x-none" dirty="0"/>
          </a:p>
        </p:txBody>
      </p:sp>
      <p:sp>
        <p:nvSpPr>
          <p:cNvPr id="2052" name="Rectangle 3"/>
          <p:cNvSpPr>
            <a:spLocks noGrp="1"/>
          </p:cNvSpPr>
          <p:nvPr>
            <p:ph type="sldImg"/>
          </p:nvPr>
        </p:nvSpPr>
        <p:spPr>
          <a:xfrm>
            <a:off x="533400" y="763588"/>
            <a:ext cx="6699250" cy="3767137"/>
          </a:xfrm>
          <a:prstGeom prst="rect">
            <a:avLst/>
          </a:prstGeom>
          <a:noFill/>
          <a:ln w="9525">
            <a:noFill/>
          </a:ln>
        </p:spPr>
      </p:sp>
      <p:sp>
        <p:nvSpPr>
          <p:cNvPr id="2" name="Rectangle 4"/>
          <p:cNvSpPr>
            <a:spLocks noGrp="1" noChangeArrowheads="1"/>
          </p:cNvSpPr>
          <p:nvPr>
            <p:ph type="body"/>
          </p:nvPr>
        </p:nvSpPr>
        <p:spPr bwMode="auto">
          <a:xfrm>
            <a:off x="777875" y="4776788"/>
            <a:ext cx="6213475" cy="4521200"/>
          </a:xfrm>
          <a:prstGeom prst="rect">
            <a:avLst/>
          </a:prstGeom>
          <a:noFill/>
          <a:ln>
            <a:noFill/>
          </a:ln>
          <a:effectLst/>
        </p:spPr>
        <p:txBody>
          <a:bodyPr vert="horz" wrap="square" lIns="0" tIns="0" rIns="0" bIns="0" numCol="1" anchor="t" anchorCtr="0" compatLnSpc="1"/>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6" charset="0"/>
              <a:ea typeface="+mn-ea"/>
              <a:cs typeface="+mn-cs"/>
            </a:endParaRPr>
          </a:p>
        </p:txBody>
      </p:sp>
      <p:sp>
        <p:nvSpPr>
          <p:cNvPr id="2053" name="Rectangle 5"/>
          <p:cNvSpPr>
            <a:spLocks noGrp="1" noChangeArrowheads="1"/>
          </p:cNvSpPr>
          <p:nvPr>
            <p:ph type="hdr"/>
          </p:nvPr>
        </p:nvSpPr>
        <p:spPr bwMode="auto">
          <a:xfrm>
            <a:off x="0" y="0"/>
            <a:ext cx="3368675" cy="498475"/>
          </a:xfrm>
          <a:prstGeom prst="rect">
            <a:avLst/>
          </a:prstGeom>
          <a:noFill/>
          <a:ln>
            <a:noFill/>
          </a:ln>
          <a:effectLst/>
        </p:spPr>
        <p:txBody>
          <a:bodyPr vert="horz" wrap="square" lIns="0" tIns="0" rIns="0" bIns="0" numCol="1" anchor="t" anchorCtr="0" compatLnSpc="1"/>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6" charset="0"/>
                <a:cs typeface="Segoe UI" panose="020B0502040204020203" charset="0"/>
              </a:defRPr>
            </a:lvl1pPr>
          </a:lstStyle>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2054" name="Rectangle 6"/>
          <p:cNvSpPr>
            <a:spLocks noGrp="1" noChangeArrowheads="1"/>
          </p:cNvSpPr>
          <p:nvPr>
            <p:ph type="dt"/>
          </p:nvPr>
        </p:nvSpPr>
        <p:spPr bwMode="auto">
          <a:xfrm>
            <a:off x="4398963" y="0"/>
            <a:ext cx="3368675" cy="498475"/>
          </a:xfrm>
          <a:prstGeom prst="rect">
            <a:avLst/>
          </a:prstGeom>
          <a:noFill/>
          <a:ln>
            <a:noFill/>
          </a:ln>
          <a:effectLst/>
        </p:spPr>
        <p:txBody>
          <a:bodyPr vert="horz" wrap="square" lIns="0" tIns="0" rIns="0" bIns="0" numCol="1" anchor="t" anchorCtr="0" compatLnSpc="1"/>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6" charset="0"/>
                <a:cs typeface="Segoe UI" panose="020B0502040204020203" charset="0"/>
              </a:defRPr>
            </a:lvl1p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2055" name="Rectangle 7"/>
          <p:cNvSpPr>
            <a:spLocks noGrp="1" noChangeArrowheads="1"/>
          </p:cNvSpPr>
          <p:nvPr>
            <p:ph type="ftr"/>
          </p:nvPr>
        </p:nvSpPr>
        <p:spPr bwMode="auto">
          <a:xfrm>
            <a:off x="0" y="9555163"/>
            <a:ext cx="3368675" cy="498475"/>
          </a:xfrm>
          <a:prstGeom prst="rect">
            <a:avLst/>
          </a:prstGeom>
          <a:noFill/>
          <a:ln>
            <a:noFill/>
          </a:ln>
          <a:effectLst/>
        </p:spPr>
        <p:txBody>
          <a:bodyPr vert="horz" wrap="square" lIns="0" tIns="0" rIns="0" bIns="0" numCol="1" anchor="b" anchorCtr="0" compatLnSpc="1"/>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6" charset="0"/>
                <a:cs typeface="Segoe UI" panose="020B0502040204020203" charset="0"/>
              </a:defRPr>
            </a:lvl1pPr>
          </a:lstStyle>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2056" name="Rectangle 8"/>
          <p:cNvSpPr>
            <a:spLocks noGrp="1" noChangeArrowheads="1"/>
          </p:cNvSpPr>
          <p:nvPr>
            <p:ph type="sldNum"/>
          </p:nvPr>
        </p:nvSpPr>
        <p:spPr bwMode="auto">
          <a:xfrm>
            <a:off x="4398963" y="9555163"/>
            <a:ext cx="3368675" cy="498475"/>
          </a:xfrm>
          <a:prstGeom prst="rect">
            <a:avLst/>
          </a:prstGeom>
          <a:noFill/>
          <a:ln>
            <a:noFill/>
          </a:ln>
          <a:effectLst/>
        </p:spPr>
        <p:txBody>
          <a:bodyPr vert="horz" wrap="square" lIns="0" tIns="0" rIns="0" bIns="0" numCol="1" anchor="b" anchorCtr="0" compatLnSpc="1"/>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6" charset="0"/>
                <a:cs typeface="Segoe UI" panose="020B0502040204020203" charset="0"/>
              </a:defRPr>
            </a:lvl1p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C3B9C35-2212-4619-82E9-3E28BD2D15DF}"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4099"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4100"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2530"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22531"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22532"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4578"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24579"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24580"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6626"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26627"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26628"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8674"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28675"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28676"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0722"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30723"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30724"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2770"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32771"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32772"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4818"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34819"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34820"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6866"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36867"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36868"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8914"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38915"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38916"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62"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40963"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40964"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146"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6147"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6148"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3010"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43011"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43012"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5058"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45059"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45060"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7106"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47107"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47108"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9154"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49155"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49156"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1202"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51203"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51204"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3250"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53251"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53252"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5298"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55299"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55300"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7346"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57347"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57348"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9394"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59395"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59396"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1442"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61443"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61444"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8194"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8195"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8196"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3490"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63491"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63492"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0242"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10243"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10244"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2290"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12291"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12292"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4338"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14339"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14340"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6386"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16387"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16388"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8434"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18435"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18436"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0482" name="Rectangle 8"/>
          <p:cNvSpPr txBox="1">
            <a:spLocks noGrp="1"/>
          </p:cNvSpPr>
          <p:nvPr>
            <p:ph type="sldNum" sz="quarter"/>
          </p:nvPr>
        </p:nvSpPr>
        <p:spPr>
          <a:xfrm>
            <a:off x="4398963" y="9555163"/>
            <a:ext cx="3368675" cy="498475"/>
          </a:xfrm>
          <a:prstGeom prst="rect">
            <a:avLst/>
          </a:prstGeom>
          <a:noFill/>
          <a:ln w="9525">
            <a:noFill/>
          </a:ln>
        </p:spPr>
        <p:txBody>
          <a:bodyPr lIns="0" tIns="0" rIns="0" bIns="0" anchor="b"/>
          <a:p>
            <a:pPr lvl="0" algn="r" eaLnBrk="1">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sz="1400" dirty="0">
                <a:solidFill>
                  <a:srgbClr val="000000"/>
                </a:solidFill>
                <a:latin typeface="Times New Roman" panose="02020603050405020304" pitchFamily="16" charset="0"/>
                <a:cs typeface="Segoe UI" panose="020B0502040204020203" charset="0"/>
              </a:rPr>
            </a:fld>
            <a:endParaRPr lang="en-US" altLang="en-US" sz="1400" dirty="0">
              <a:solidFill>
                <a:srgbClr val="000000"/>
              </a:solidFill>
              <a:latin typeface="Times New Roman" panose="02020603050405020304" pitchFamily="16" charset="0"/>
              <a:ea typeface="Segoe UI" panose="020B0502040204020203" charset="0"/>
              <a:cs typeface="Segoe UI" panose="020B0502040204020203" charset="0"/>
            </a:endParaRPr>
          </a:p>
        </p:txBody>
      </p:sp>
      <p:sp>
        <p:nvSpPr>
          <p:cNvPr id="20483" name="Rectangle 1"/>
          <p:cNvSpPr txBox="1">
            <a:spLocks noTextEdit="1"/>
          </p:cNvSpPr>
          <p:nvPr>
            <p:ph type="sldImg"/>
          </p:nvPr>
        </p:nvSpPr>
        <p:spPr>
          <a:xfrm>
            <a:off x="533400" y="763588"/>
            <a:ext cx="6704013" cy="3771900"/>
          </a:xfrm>
          <a:solidFill>
            <a:srgbClr val="FFFFFF">
              <a:alpha val="100000"/>
            </a:srgbClr>
          </a:solidFill>
          <a:ln>
            <a:solidFill>
              <a:srgbClr val="000000">
                <a:alpha val="100000"/>
              </a:srgbClr>
            </a:solidFill>
            <a:miter lim="800000"/>
          </a:ln>
        </p:spPr>
      </p:sp>
      <p:sp>
        <p:nvSpPr>
          <p:cNvPr id="20484" name="Rectangle 2"/>
          <p:cNvSpPr txBox="1"/>
          <p:nvPr>
            <p:ph type="body" idx="1"/>
          </p:nvPr>
        </p:nvSpPr>
        <p:spPr>
          <a:xfrm>
            <a:off x="777875" y="4776788"/>
            <a:ext cx="6218238" cy="4525962"/>
          </a:xfrm>
          <a:ln/>
        </p:spPr>
        <p:txBody>
          <a:bodyPr wrap="none" lIns="0" tIns="0" rIns="0" bIns="0" anchor="ctr"/>
          <a:p>
            <a:pPr lvl="0"/>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5" name="Footer Placeholder 4"/>
          <p:cNvSpPr>
            <a:spLocks noGrp="1"/>
          </p:cNvSpPr>
          <p:nvPr>
            <p:ph type="ftr" idx="11"/>
          </p:nvPr>
        </p:nvSpPr>
        <p:spPr/>
        <p:txBody>
          <a:bodyPr/>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6" name="Slide Number Placeholder 5"/>
          <p:cNvSpPr>
            <a:spLocks noGrp="1"/>
          </p:cNvSpPr>
          <p:nvPr>
            <p:ph type="sldNum" idx="12"/>
          </p:nvPr>
        </p:nvSpPr>
        <p:spPr/>
        <p:txBody>
          <a:bodyPr/>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5" name="Footer Placeholder 4"/>
          <p:cNvSpPr>
            <a:spLocks noGrp="1"/>
          </p:cNvSpPr>
          <p:nvPr>
            <p:ph type="ftr" idx="11"/>
          </p:nvPr>
        </p:nvSpPr>
        <p:spPr/>
        <p:txBody>
          <a:bodyPr/>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6" name="Slide Number Placeholder 5"/>
          <p:cNvSpPr>
            <a:spLocks noGrp="1"/>
          </p:cNvSpPr>
          <p:nvPr>
            <p:ph type="sldNum" idx="12"/>
          </p:nvPr>
        </p:nvSpPr>
        <p:spPr/>
        <p:txBody>
          <a:bodyPr/>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225425"/>
            <a:ext cx="2265362" cy="438467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03238" y="225425"/>
            <a:ext cx="6648450" cy="438467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5" name="Footer Placeholder 4"/>
          <p:cNvSpPr>
            <a:spLocks noGrp="1"/>
          </p:cNvSpPr>
          <p:nvPr>
            <p:ph type="ftr" idx="11"/>
          </p:nvPr>
        </p:nvSpPr>
        <p:spPr/>
        <p:txBody>
          <a:bodyPr/>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6" name="Slide Number Placeholder 5"/>
          <p:cNvSpPr>
            <a:spLocks noGrp="1"/>
          </p:cNvSpPr>
          <p:nvPr>
            <p:ph type="sldNum" idx="12"/>
          </p:nvPr>
        </p:nvSpPr>
        <p:spPr/>
        <p:txBody>
          <a:bodyPr/>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225425"/>
            <a:ext cx="9066212" cy="941388"/>
          </a:xfrm>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4" name="Footer Placeholder 3"/>
          <p:cNvSpPr>
            <a:spLocks noGrp="1"/>
          </p:cNvSpPr>
          <p:nvPr>
            <p:ph type="ftr" idx="11"/>
          </p:nvPr>
        </p:nvSpPr>
        <p:spPr/>
        <p:txBody>
          <a:bodyPr/>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5" name="Slide Number Placeholder 4"/>
          <p:cNvSpPr>
            <a:spLocks noGrp="1"/>
          </p:cNvSpPr>
          <p:nvPr>
            <p:ph type="sldNum" idx="12"/>
          </p:nvPr>
        </p:nvSpPr>
        <p:spPr/>
        <p:txBody>
          <a:bodyPr/>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225425"/>
            <a:ext cx="9066212" cy="941388"/>
          </a:xfrm>
        </p:spPr>
        <p:txBody>
          <a:bodyPr/>
          <a:lstStyle/>
          <a:p>
            <a:r>
              <a:rPr lang="en-US"/>
              <a:t>Click to edit Master title style</a:t>
            </a:r>
            <a:endParaRPr lang="en-US"/>
          </a:p>
        </p:txBody>
      </p:sp>
      <p:sp>
        <p:nvSpPr>
          <p:cNvPr id="3" name="Content Placeholder 2"/>
          <p:cNvSpPr>
            <a:spLocks noGrp="1"/>
          </p:cNvSpPr>
          <p:nvPr>
            <p:ph sz="half" idx="1"/>
          </p:nvPr>
        </p:nvSpPr>
        <p:spPr>
          <a:xfrm>
            <a:off x="503238" y="1327150"/>
            <a:ext cx="9066212" cy="15652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503238" y="3044825"/>
            <a:ext cx="9066212" cy="15652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6" name="Footer Placeholder 5"/>
          <p:cNvSpPr>
            <a:spLocks noGrp="1"/>
          </p:cNvSpPr>
          <p:nvPr>
            <p:ph type="ftr" idx="11"/>
          </p:nvPr>
        </p:nvSpPr>
        <p:spPr/>
        <p:txBody>
          <a:bodyPr/>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7" name="Slide Number Placeholder 6"/>
          <p:cNvSpPr>
            <a:spLocks noGrp="1"/>
          </p:cNvSpPr>
          <p:nvPr>
            <p:ph type="sldNum" idx="12"/>
          </p:nvPr>
        </p:nvSpPr>
        <p:spPr/>
        <p:txBody>
          <a:bodyPr/>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5" name="Footer Placeholder 4"/>
          <p:cNvSpPr>
            <a:spLocks noGrp="1"/>
          </p:cNvSpPr>
          <p:nvPr>
            <p:ph type="ftr" idx="11"/>
          </p:nvPr>
        </p:nvSpPr>
        <p:spPr/>
        <p:txBody>
          <a:bodyPr/>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6" name="Slide Number Placeholder 5"/>
          <p:cNvSpPr>
            <a:spLocks noGrp="1"/>
          </p:cNvSpPr>
          <p:nvPr>
            <p:ph type="sldNum" idx="12"/>
          </p:nvPr>
        </p:nvSpPr>
        <p:spPr/>
        <p:txBody>
          <a:bodyPr/>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414463"/>
            <a:ext cx="8694737" cy="23574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87388" y="3794125"/>
            <a:ext cx="8694737" cy="12414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5" name="Footer Placeholder 4"/>
          <p:cNvSpPr>
            <a:spLocks noGrp="1"/>
          </p:cNvSpPr>
          <p:nvPr>
            <p:ph type="ftr" idx="11"/>
          </p:nvPr>
        </p:nvSpPr>
        <p:spPr/>
        <p:txBody>
          <a:bodyPr/>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6" name="Slide Number Placeholder 5"/>
          <p:cNvSpPr>
            <a:spLocks noGrp="1"/>
          </p:cNvSpPr>
          <p:nvPr>
            <p:ph type="sldNum" idx="12"/>
          </p:nvPr>
        </p:nvSpPr>
        <p:spPr/>
        <p:txBody>
          <a:bodyPr/>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03238" y="1327150"/>
            <a:ext cx="4456112" cy="328295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5111750" y="1327150"/>
            <a:ext cx="4457700" cy="328295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6" name="Footer Placeholder 5"/>
          <p:cNvSpPr>
            <a:spLocks noGrp="1"/>
          </p:cNvSpPr>
          <p:nvPr>
            <p:ph type="ftr" idx="11"/>
          </p:nvPr>
        </p:nvSpPr>
        <p:spPr/>
        <p:txBody>
          <a:bodyPr/>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7" name="Slide Number Placeholder 6"/>
          <p:cNvSpPr>
            <a:spLocks noGrp="1"/>
          </p:cNvSpPr>
          <p:nvPr>
            <p:ph type="sldNum" idx="12"/>
          </p:nvPr>
        </p:nvSpPr>
        <p:spPr/>
        <p:txBody>
          <a:bodyPr/>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301625"/>
            <a:ext cx="8694737" cy="1096963"/>
          </a:xfrm>
        </p:spPr>
        <p:txBody>
          <a:bodyPr/>
          <a:lstStyle/>
          <a:p>
            <a:r>
              <a:rPr lang="en-US"/>
              <a:t>Click to edit Master title style</a:t>
            </a:r>
            <a:endParaRPr lang="en-US"/>
          </a:p>
        </p:txBody>
      </p:sp>
      <p:sp>
        <p:nvSpPr>
          <p:cNvPr id="3" name="Text Placeholder 2"/>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93738" y="2071688"/>
            <a:ext cx="4265612" cy="304641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103813" y="2071688"/>
            <a:ext cx="4284662" cy="304641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8" name="Footer Placeholder 7"/>
          <p:cNvSpPr>
            <a:spLocks noGrp="1"/>
          </p:cNvSpPr>
          <p:nvPr>
            <p:ph type="ftr" idx="11"/>
          </p:nvPr>
        </p:nvSpPr>
        <p:spPr/>
        <p:txBody>
          <a:bodyPr/>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9" name="Slide Number Placeholder 8"/>
          <p:cNvSpPr>
            <a:spLocks noGrp="1"/>
          </p:cNvSpPr>
          <p:nvPr>
            <p:ph type="sldNum" idx="12"/>
          </p:nvPr>
        </p:nvSpPr>
        <p:spPr/>
        <p:txBody>
          <a:bodyPr/>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4" name="Footer Placeholder 3"/>
          <p:cNvSpPr>
            <a:spLocks noGrp="1"/>
          </p:cNvSpPr>
          <p:nvPr>
            <p:ph type="ftr" idx="11"/>
          </p:nvPr>
        </p:nvSpPr>
        <p:spPr/>
        <p:txBody>
          <a:bodyPr/>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5" name="Slide Number Placeholder 4"/>
          <p:cNvSpPr>
            <a:spLocks noGrp="1"/>
          </p:cNvSpPr>
          <p:nvPr>
            <p:ph type="sldNum" idx="12"/>
          </p:nvPr>
        </p:nvSpPr>
        <p:spPr/>
        <p:txBody>
          <a:bodyPr/>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3" name="Footer Placeholder 2"/>
          <p:cNvSpPr>
            <a:spLocks noGrp="1"/>
          </p:cNvSpPr>
          <p:nvPr>
            <p:ph type="ftr" idx="11"/>
          </p:nvPr>
        </p:nvSpPr>
        <p:spPr/>
        <p:txBody>
          <a:bodyPr/>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4" name="Slide Number Placeholder 3"/>
          <p:cNvSpPr>
            <a:spLocks noGrp="1"/>
          </p:cNvSpPr>
          <p:nvPr>
            <p:ph type="sldNum" idx="12"/>
          </p:nvPr>
        </p:nvSpPr>
        <p:spPr/>
        <p:txBody>
          <a:bodyPr/>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6" name="Footer Placeholder 5"/>
          <p:cNvSpPr>
            <a:spLocks noGrp="1"/>
          </p:cNvSpPr>
          <p:nvPr>
            <p:ph type="ftr" idx="11"/>
          </p:nvPr>
        </p:nvSpPr>
        <p:spPr/>
        <p:txBody>
          <a:bodyPr/>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7" name="Slide Number Placeholder 6"/>
          <p:cNvSpPr>
            <a:spLocks noGrp="1"/>
          </p:cNvSpPr>
          <p:nvPr>
            <p:ph type="sldNum" idx="12"/>
          </p:nvPr>
        </p:nvSpPr>
        <p:spPr/>
        <p:txBody>
          <a:bodyPr/>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4286250" y="815975"/>
            <a:ext cx="5102225" cy="4030663"/>
          </a:xfrm>
        </p:spPr>
        <p:txBody>
          <a:bodyPr vert="horz" wrap="square" lIns="0" tIns="28440" rIns="0" bIns="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1" fontAlgn="base" latinLnBrk="0" hangingPunct="0">
              <a:lnSpc>
                <a:spcPct val="93000"/>
              </a:lnSpc>
              <a:spcBef>
                <a:spcPts val="1425"/>
              </a:spcBef>
              <a:spcAft>
                <a:spcPct val="0"/>
              </a:spcAft>
              <a:buClr>
                <a:srgbClr val="000000"/>
              </a:buClr>
              <a:buSzPct val="100000"/>
              <a:buFont typeface="Times New Roman" panose="02020603050405020304" pitchFamily="16" charset="0"/>
              <a:buNone/>
              <a:defRPr/>
            </a:pPr>
            <a:endParaRPr kumimoji="0" lang="en-US" sz="3200" b="0" i="0" u="none" strike="noStrike" kern="120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6" name="Footer Placeholder 5"/>
          <p:cNvSpPr>
            <a:spLocks noGrp="1"/>
          </p:cNvSpPr>
          <p:nvPr>
            <p:ph type="ftr" idx="11"/>
          </p:nvPr>
        </p:nvSpPr>
        <p:spPr/>
        <p:txBody>
          <a:bodyPr/>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7" name="Slide Number Placeholder 6"/>
          <p:cNvSpPr>
            <a:spLocks noGrp="1"/>
          </p:cNvSpPr>
          <p:nvPr>
            <p:ph type="sldNum" idx="12"/>
          </p:nvPr>
        </p:nvSpPr>
        <p:spPr/>
        <p:txBody>
          <a:bodyPr/>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026" name="Rectangle 1"/>
          <p:cNvSpPr>
            <a:spLocks noGrp="1"/>
          </p:cNvSpPr>
          <p:nvPr>
            <p:ph type="title"/>
          </p:nvPr>
        </p:nvSpPr>
        <p:spPr>
          <a:xfrm>
            <a:off x="503238" y="225425"/>
            <a:ext cx="9066212" cy="941388"/>
          </a:xfrm>
          <a:prstGeom prst="rect">
            <a:avLst/>
          </a:prstGeom>
          <a:noFill/>
          <a:ln w="9525">
            <a:noFill/>
          </a:ln>
        </p:spPr>
        <p:txBody>
          <a:bodyPr lIns="0" tIns="0" rIns="0" bIns="0" anchor="ctr"/>
          <a:p>
            <a:pPr lvl="0"/>
            <a:r>
              <a:rPr lang="en-GB" altLang="en-US" dirty="0"/>
              <a:t>Click to edit the title text format</a:t>
            </a:r>
            <a:endParaRPr lang="en-GB" altLang="en-US" dirty="0"/>
          </a:p>
        </p:txBody>
      </p:sp>
      <p:sp>
        <p:nvSpPr>
          <p:cNvPr id="1027" name="Rectangle 2"/>
          <p:cNvSpPr>
            <a:spLocks noGrp="1"/>
          </p:cNvSpPr>
          <p:nvPr>
            <p:ph type="body" idx="1"/>
          </p:nvPr>
        </p:nvSpPr>
        <p:spPr>
          <a:xfrm>
            <a:off x="503238" y="1327150"/>
            <a:ext cx="9066212" cy="3282950"/>
          </a:xfrm>
          <a:prstGeom prst="rect">
            <a:avLst/>
          </a:prstGeom>
          <a:noFill/>
          <a:ln w="9525">
            <a:noFill/>
          </a:ln>
        </p:spPr>
        <p:txBody>
          <a:bodyPr lIns="0" tIns="28440" rIns="0" bIns="0"/>
          <a:p>
            <a:pPr lvl="0"/>
            <a:r>
              <a:rPr lang="en-GB" altLang="en-US" dirty="0"/>
              <a:t>Click to edit the outline text format</a:t>
            </a:r>
            <a:endParaRPr lang="en-GB" altLang="en-US" dirty="0"/>
          </a:p>
          <a:p>
            <a:pPr lvl="1"/>
            <a:r>
              <a:rPr lang="en-GB" altLang="en-US" dirty="0"/>
              <a:t>Second Outline Level</a:t>
            </a:r>
            <a:endParaRPr lang="en-GB" altLang="en-US" dirty="0"/>
          </a:p>
          <a:p>
            <a:pPr lvl="2"/>
            <a:r>
              <a:rPr lang="en-GB" altLang="en-US" dirty="0"/>
              <a:t>Third Outline Level</a:t>
            </a:r>
            <a:endParaRPr lang="en-GB" altLang="en-US" dirty="0"/>
          </a:p>
          <a:p>
            <a:pPr lvl="3"/>
            <a:r>
              <a:rPr lang="en-GB" altLang="en-US" dirty="0"/>
              <a:t>Fourth Outline Level</a:t>
            </a:r>
            <a:endParaRPr lang="en-GB" altLang="en-US" dirty="0"/>
          </a:p>
          <a:p>
            <a:pPr lvl="4"/>
            <a:r>
              <a:rPr lang="en-GB" altLang="en-US" dirty="0"/>
              <a:t>Fifth Outline Level</a:t>
            </a:r>
            <a:endParaRPr lang="en-GB" altLang="en-US" dirty="0"/>
          </a:p>
          <a:p>
            <a:pPr lvl="4"/>
            <a:r>
              <a:rPr lang="en-GB" altLang="en-US" dirty="0"/>
              <a:t>Sixth Outline Level</a:t>
            </a:r>
            <a:endParaRPr lang="en-GB" altLang="en-US" dirty="0"/>
          </a:p>
          <a:p>
            <a:pPr lvl="4"/>
            <a:r>
              <a:rPr lang="en-GB" altLang="en-US" dirty="0"/>
              <a:t>Seventh Outline Level</a:t>
            </a:r>
            <a:endParaRPr lang="en-GB" altLang="en-US" dirty="0"/>
          </a:p>
        </p:txBody>
      </p:sp>
      <p:sp>
        <p:nvSpPr>
          <p:cNvPr id="2" name="Rectangle 3"/>
          <p:cNvSpPr>
            <a:spLocks noGrp="1" noChangeArrowheads="1"/>
          </p:cNvSpPr>
          <p:nvPr>
            <p:ph type="dt"/>
          </p:nvPr>
        </p:nvSpPr>
        <p:spPr bwMode="auto">
          <a:xfrm>
            <a:off x="503238" y="5165725"/>
            <a:ext cx="2343150" cy="385763"/>
          </a:xfrm>
          <a:prstGeom prst="rect">
            <a:avLst/>
          </a:prstGeom>
          <a:noFill/>
          <a:ln>
            <a:noFill/>
          </a:ln>
          <a:effectLst/>
        </p:spPr>
        <p:txBody>
          <a:bodyPr vert="horz" wrap="square" lIns="0" tIns="0" rIns="0" bIns="0" numCol="1" anchor="t" anchorCtr="0" compatLnSpc="1"/>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6" charset="0"/>
                <a:cs typeface="Segoe UI" panose="020B0502040204020203" charset="0"/>
              </a:defRPr>
            </a:lvl1pPr>
          </a:lstStyle>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1028" name="Rectangle 4"/>
          <p:cNvSpPr>
            <a:spLocks noGrp="1" noChangeArrowheads="1"/>
          </p:cNvSpPr>
          <p:nvPr>
            <p:ph type="ftr"/>
          </p:nvPr>
        </p:nvSpPr>
        <p:spPr bwMode="auto">
          <a:xfrm>
            <a:off x="3448050" y="5165725"/>
            <a:ext cx="3190875" cy="385763"/>
          </a:xfrm>
          <a:prstGeom prst="rect">
            <a:avLst/>
          </a:prstGeom>
          <a:noFill/>
          <a:ln>
            <a:noFill/>
          </a:ln>
          <a:effectLst/>
        </p:spPr>
        <p:txBody>
          <a:bodyPr vert="horz" wrap="square" lIns="0" tIns="0" rIns="0" bIns="0" numCol="1" anchor="t" anchorCtr="0" compatLnSpc="1"/>
          <a:lstStyle>
            <a:lvl1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6" charset="0"/>
                <a:cs typeface="Segoe UI" panose="020B0502040204020203" charset="0"/>
              </a:defRPr>
            </a:lvl1pPr>
          </a:lstStyle>
          <a:p>
            <a:pPr marL="0" marR="0" lvl="0" indent="0" algn="ct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
        <p:nvSpPr>
          <p:cNvPr id="1029" name="Rectangle 5"/>
          <p:cNvSpPr>
            <a:spLocks noGrp="1" noChangeArrowheads="1"/>
          </p:cNvSpPr>
          <p:nvPr>
            <p:ph type="sldNum"/>
          </p:nvPr>
        </p:nvSpPr>
        <p:spPr bwMode="auto">
          <a:xfrm>
            <a:off x="7227888" y="5165725"/>
            <a:ext cx="2343150" cy="385763"/>
          </a:xfrm>
          <a:prstGeom prst="rect">
            <a:avLst/>
          </a:prstGeom>
          <a:noFill/>
          <a:ln>
            <a:noFill/>
          </a:ln>
          <a:effectLst/>
        </p:spPr>
        <p:txBody>
          <a:bodyPr vert="horz" wrap="square" lIns="0" tIns="0" rIns="0" bIns="0" numCol="1" anchor="t" anchorCtr="0" compatLnSpc="1"/>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6" charset="0"/>
                <a:cs typeface="Segoe UI" panose="020B0502040204020203" charset="0"/>
              </a:defRPr>
            </a:lvl1p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A4E08F-CD19-47BF-8244-859DC762BCE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6" charset="0"/>
              <a:ea typeface="Microsoft YaHei" panose="020B0503020204020204" charset="-122"/>
              <a:cs typeface="Segoe UI" panose="020B0502040204020203"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457200" rtl="0" fontAlgn="base" hangingPunct="0">
        <a:lnSpc>
          <a:spcPct val="93000"/>
        </a:lnSpc>
        <a:spcBef>
          <a:spcPct val="0"/>
        </a:spcBef>
        <a:spcAft>
          <a:spcPct val="0"/>
        </a:spcAft>
        <a:buClr>
          <a:srgbClr val="000000"/>
        </a:buClr>
        <a:buSzPct val="100000"/>
        <a:buFont typeface="Times New Roman" panose="02020603050405020304" pitchFamily="16" charset="0"/>
        <a:defRPr sz="4400" kern="12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9pPr>
    </p:titleStyle>
    <p:bodyStyle>
      <a:lvl1pPr marL="342900" indent="-342900" algn="l" defTabSz="457200" rtl="0" fontAlgn="base" hangingPunct="0">
        <a:lnSpc>
          <a:spcPct val="93000"/>
        </a:lnSpc>
        <a:spcBef>
          <a:spcPts val="1425"/>
        </a:spcBef>
        <a:spcAft>
          <a:spcPct val="0"/>
        </a:spcAft>
        <a:buClr>
          <a:srgbClr val="000000"/>
        </a:buClr>
        <a:buSzPct val="100000"/>
        <a:buFont typeface="Times New Roman" panose="02020603050405020304" pitchFamily="16" charset="0"/>
        <a:defRPr sz="3200" kern="1200">
          <a:solidFill>
            <a:srgbClr val="000000"/>
          </a:solidFill>
          <a:latin typeface="+mn-lt"/>
          <a:ea typeface="+mn-ea"/>
          <a:cs typeface="+mn-cs"/>
        </a:defRPr>
      </a:lvl1pPr>
      <a:lvl2pPr marL="742950" indent="-285750" algn="l" defTabSz="457200" rtl="0" fontAlgn="base" hangingPunct="0">
        <a:lnSpc>
          <a:spcPct val="93000"/>
        </a:lnSpc>
        <a:spcBef>
          <a:spcPts val="1140"/>
        </a:spcBef>
        <a:spcAft>
          <a:spcPct val="0"/>
        </a:spcAft>
        <a:buClr>
          <a:srgbClr val="000000"/>
        </a:buClr>
        <a:buSzPct val="100000"/>
        <a:buFont typeface="Times New Roman" panose="02020603050405020304" pitchFamily="16" charset="0"/>
        <a:defRPr sz="2800" kern="1200">
          <a:solidFill>
            <a:srgbClr val="000000"/>
          </a:solidFill>
          <a:latin typeface="+mn-lt"/>
          <a:ea typeface="+mn-ea"/>
          <a:cs typeface="+mn-cs"/>
        </a:defRPr>
      </a:lvl2pPr>
      <a:lvl3pPr marL="1143000" indent="-228600" algn="l" defTabSz="457200" rtl="0" fontAlgn="base" hangingPunct="0">
        <a:lnSpc>
          <a:spcPct val="93000"/>
        </a:lnSpc>
        <a:spcBef>
          <a:spcPts val="850"/>
        </a:spcBef>
        <a:spcAft>
          <a:spcPct val="0"/>
        </a:spcAft>
        <a:buClr>
          <a:srgbClr val="000000"/>
        </a:buClr>
        <a:buSzPct val="100000"/>
        <a:buFont typeface="Times New Roman" panose="02020603050405020304" pitchFamily="16" charset="0"/>
        <a:defRPr sz="2400" kern="1200">
          <a:solidFill>
            <a:srgbClr val="000000"/>
          </a:solidFill>
          <a:latin typeface="+mn-lt"/>
          <a:ea typeface="+mn-ea"/>
          <a:cs typeface="+mn-cs"/>
        </a:defRPr>
      </a:lvl3pPr>
      <a:lvl4pPr marL="1600200" indent="-228600" algn="l" defTabSz="457200" rtl="0" fontAlgn="base" hangingPunct="0">
        <a:lnSpc>
          <a:spcPct val="93000"/>
        </a:lnSpc>
        <a:spcBef>
          <a:spcPts val="575"/>
        </a:spcBef>
        <a:spcAft>
          <a:spcPct val="0"/>
        </a:spcAft>
        <a:buClr>
          <a:srgbClr val="000000"/>
        </a:buClr>
        <a:buSzPct val="100000"/>
        <a:buFont typeface="Times New Roman" panose="02020603050405020304" pitchFamily="16" charset="0"/>
        <a:defRPr sz="2000" kern="1200">
          <a:solidFill>
            <a:srgbClr val="000000"/>
          </a:solidFill>
          <a:latin typeface="+mn-lt"/>
          <a:ea typeface="+mn-ea"/>
          <a:cs typeface="+mn-cs"/>
        </a:defRPr>
      </a:lvl4pPr>
      <a:lvl5pPr marL="2057400" indent="-228600" algn="l" defTabSz="457200" rtl="0" fontAlgn="base" hangingPunct="0">
        <a:lnSpc>
          <a:spcPct val="93000"/>
        </a:lnSpc>
        <a:spcBef>
          <a:spcPts val="290"/>
        </a:spcBef>
        <a:spcAft>
          <a:spcPct val="0"/>
        </a:spcAft>
        <a:buClr>
          <a:srgbClr val="000000"/>
        </a:buClr>
        <a:buSzPct val="100000"/>
        <a:buFont typeface="Times New Roman" panose="02020603050405020304"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074" name="Rectangle 1"/>
          <p:cNvSpPr>
            <a:spLocks noGrp="1"/>
          </p:cNvSpPr>
          <p:nvPr>
            <p:ph type="title"/>
          </p:nvPr>
        </p:nvSpPr>
        <p:spPr>
          <a:xfrm>
            <a:off x="549275" y="133350"/>
            <a:ext cx="9070975" cy="866775"/>
          </a:xfrm>
          <a:solidFill>
            <a:srgbClr val="FFF685">
              <a:alpha val="100000"/>
            </a:srgbClr>
          </a:solidFill>
          <a:ln/>
        </p:spPr>
        <p:txBody>
          <a:bodyPr vert="horz" wrap="square" lIns="0" tIns="356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dirty="0"/>
              <a:t>The Yagi Antenna: Design and History</a:t>
            </a:r>
            <a:endParaRPr lang="en-US" altLang="en-US" sz="4000" dirty="0"/>
          </a:p>
        </p:txBody>
      </p:sp>
      <p:sp>
        <p:nvSpPr>
          <p:cNvPr id="3075" name="Rectangle 2"/>
          <p:cNvSpPr>
            <a:spLocks noGrp="1"/>
          </p:cNvSpPr>
          <p:nvPr>
            <p:ph type="subTitle" idx="4294967295"/>
          </p:nvPr>
        </p:nvSpPr>
        <p:spPr>
          <a:xfrm>
            <a:off x="557213" y="3302000"/>
            <a:ext cx="9070975" cy="2092325"/>
          </a:xfrm>
          <a:solidFill>
            <a:srgbClr val="BCE4E5">
              <a:alpha val="100000"/>
            </a:srgbClr>
          </a:solidFill>
          <a:ln/>
        </p:spPr>
        <p:txBody>
          <a:bodyPr vert="horz" wrap="square" lIns="0" tIns="21240" rIns="0" bIns="0" anchor="ctr"/>
          <a:lstStyle>
            <a:lvl1pPr marL="0" lvl="0" indent="0" algn="ctr">
              <a:buClr>
                <a:srgbClr val="000000"/>
              </a:buClr>
              <a:buSzPct val="100000"/>
              <a:buFont typeface="Times New Roman" panose="02020603050405020304" pitchFamily="16" charset="0"/>
              <a:defRPr/>
            </a:lvl1pPr>
            <a:lvl2pPr marL="457200" lvl="1" indent="0" algn="ctr">
              <a:buClr>
                <a:srgbClr val="000000"/>
              </a:buClr>
              <a:buSzPct val="100000"/>
              <a:buFont typeface="Times New Roman" panose="02020603050405020304" pitchFamily="16" charset="0"/>
              <a:defRPr/>
            </a:lvl2pPr>
            <a:lvl3pPr marL="914400" lvl="2" indent="0" algn="ctr">
              <a:buClr>
                <a:srgbClr val="000000"/>
              </a:buClr>
              <a:buSzPct val="100000"/>
              <a:buFont typeface="Times New Roman" panose="02020603050405020304" pitchFamily="16" charset="0"/>
              <a:defRPr/>
            </a:lvl3pPr>
            <a:lvl4pPr marL="1371600" lvl="3" indent="0" algn="ctr">
              <a:buClr>
                <a:srgbClr val="000000"/>
              </a:buClr>
              <a:buSzPct val="100000"/>
              <a:buFont typeface="Times New Roman" panose="02020603050405020304" pitchFamily="16" charset="0"/>
              <a:defRPr/>
            </a:lvl4pPr>
            <a:lvl5pPr marL="1828800" lvl="4" indent="0" algn="ctr">
              <a:buClr>
                <a:srgbClr val="000000"/>
              </a:buClr>
              <a:buSzPct val="100000"/>
              <a:buFont typeface="Times New Roman" panose="02020603050405020304" pitchFamily="16" charset="0"/>
              <a:defRPr/>
            </a:lvl5pPr>
          </a:lstStyle>
          <a:p>
            <a:pPr lvl="0" defTabSz="457200" eaLnBrk="1">
              <a:spcBef>
                <a:spcPct val="0"/>
              </a:spcBef>
              <a:buClrTx/>
              <a:buSzPct val="100000"/>
              <a:buFontTx/>
              <a:buNone/>
              <a:tabLst>
                <a:tab pos="0" algn="l"/>
                <a:tab pos="113030" algn="l"/>
                <a:tab pos="570230" algn="l"/>
                <a:tab pos="1027430" algn="l"/>
                <a:tab pos="1484630" algn="l"/>
                <a:tab pos="1941830" algn="l"/>
                <a:tab pos="2399030" algn="l"/>
                <a:tab pos="2856230" algn="l"/>
                <a:tab pos="3313430" algn="l"/>
                <a:tab pos="3770630" algn="l"/>
                <a:tab pos="4227830" algn="l"/>
                <a:tab pos="4685030" algn="l"/>
                <a:tab pos="5142230" algn="l"/>
                <a:tab pos="5599430" algn="l"/>
                <a:tab pos="6056630" algn="l"/>
                <a:tab pos="6513830" algn="l"/>
                <a:tab pos="6971030" algn="l"/>
                <a:tab pos="7428230" algn="l"/>
                <a:tab pos="7885430" algn="l"/>
                <a:tab pos="8342630" algn="l"/>
                <a:tab pos="8799830" algn="l"/>
              </a:tabLst>
            </a:pPr>
            <a:r>
              <a:rPr lang="en-US" altLang="en-US" sz="2400" dirty="0"/>
              <a:t>Presented to</a:t>
            </a:r>
            <a:endParaRPr lang="en-US" altLang="en-US" sz="2400" dirty="0"/>
          </a:p>
          <a:p>
            <a:pPr lvl="0" defTabSz="457200" eaLnBrk="1">
              <a:spcBef>
                <a:spcPct val="0"/>
              </a:spcBef>
              <a:buClrTx/>
              <a:buSzPct val="100000"/>
              <a:buFontTx/>
              <a:buNone/>
              <a:tabLst>
                <a:tab pos="0" algn="l"/>
                <a:tab pos="113030" algn="l"/>
                <a:tab pos="570230" algn="l"/>
                <a:tab pos="1027430" algn="l"/>
                <a:tab pos="1484630" algn="l"/>
                <a:tab pos="1941830" algn="l"/>
                <a:tab pos="2399030" algn="l"/>
                <a:tab pos="2856230" algn="l"/>
                <a:tab pos="3313430" algn="l"/>
                <a:tab pos="3770630" algn="l"/>
                <a:tab pos="4227830" algn="l"/>
                <a:tab pos="4685030" algn="l"/>
                <a:tab pos="5142230" algn="l"/>
                <a:tab pos="5599430" algn="l"/>
                <a:tab pos="6056630" algn="l"/>
                <a:tab pos="6513830" algn="l"/>
                <a:tab pos="6971030" algn="l"/>
                <a:tab pos="7428230" algn="l"/>
                <a:tab pos="7885430" algn="l"/>
                <a:tab pos="8342630" algn="l"/>
                <a:tab pos="8799830" algn="l"/>
              </a:tabLst>
            </a:pPr>
            <a:r>
              <a:rPr lang="en-US" altLang="en-US" sz="2400" dirty="0"/>
              <a:t>IEEE Life Member Group, Austin Chapter</a:t>
            </a:r>
            <a:endParaRPr lang="en-US" altLang="en-US" sz="2400" dirty="0"/>
          </a:p>
          <a:p>
            <a:pPr lvl="0" defTabSz="457200" eaLnBrk="1">
              <a:spcBef>
                <a:spcPct val="0"/>
              </a:spcBef>
              <a:buClrTx/>
              <a:buSzPct val="100000"/>
              <a:buFontTx/>
              <a:buNone/>
              <a:tabLst>
                <a:tab pos="0" algn="l"/>
                <a:tab pos="113030" algn="l"/>
                <a:tab pos="570230" algn="l"/>
                <a:tab pos="1027430" algn="l"/>
                <a:tab pos="1484630" algn="l"/>
                <a:tab pos="1941830" algn="l"/>
                <a:tab pos="2399030" algn="l"/>
                <a:tab pos="2856230" algn="l"/>
                <a:tab pos="3313430" algn="l"/>
                <a:tab pos="3770630" algn="l"/>
                <a:tab pos="4227830" algn="l"/>
                <a:tab pos="4685030" algn="l"/>
                <a:tab pos="5142230" algn="l"/>
                <a:tab pos="5599430" algn="l"/>
                <a:tab pos="6056630" algn="l"/>
                <a:tab pos="6513830" algn="l"/>
                <a:tab pos="6971030" algn="l"/>
                <a:tab pos="7428230" algn="l"/>
                <a:tab pos="7885430" algn="l"/>
                <a:tab pos="8342630" algn="l"/>
                <a:tab pos="8799830" algn="l"/>
              </a:tabLst>
            </a:pPr>
            <a:r>
              <a:rPr lang="en-US" altLang="en-US" sz="2400" dirty="0"/>
              <a:t>IEEE Central Texas Section</a:t>
            </a:r>
            <a:endParaRPr lang="en-US" altLang="en-US" sz="2400" dirty="0"/>
          </a:p>
          <a:p>
            <a:pPr lvl="0" defTabSz="457200" eaLnBrk="1">
              <a:spcBef>
                <a:spcPct val="0"/>
              </a:spcBef>
              <a:buClrTx/>
              <a:buSzPct val="100000"/>
              <a:buFontTx/>
              <a:buNone/>
              <a:tabLst>
                <a:tab pos="0" algn="l"/>
                <a:tab pos="113030" algn="l"/>
                <a:tab pos="570230" algn="l"/>
                <a:tab pos="1027430" algn="l"/>
                <a:tab pos="1484630" algn="l"/>
                <a:tab pos="1941830" algn="l"/>
                <a:tab pos="2399030" algn="l"/>
                <a:tab pos="2856230" algn="l"/>
                <a:tab pos="3313430" algn="l"/>
                <a:tab pos="3770630" algn="l"/>
                <a:tab pos="4227830" algn="l"/>
                <a:tab pos="4685030" algn="l"/>
                <a:tab pos="5142230" algn="l"/>
                <a:tab pos="5599430" algn="l"/>
                <a:tab pos="6056630" algn="l"/>
                <a:tab pos="6513830" algn="l"/>
                <a:tab pos="6971030" algn="l"/>
                <a:tab pos="7428230" algn="l"/>
                <a:tab pos="7885430" algn="l"/>
                <a:tab pos="8342630" algn="l"/>
                <a:tab pos="8799830" algn="l"/>
              </a:tabLst>
            </a:pPr>
            <a:r>
              <a:rPr lang="en-US" altLang="en-US" sz="2400" dirty="0"/>
              <a:t>by</a:t>
            </a:r>
            <a:endParaRPr lang="en-US" altLang="en-US" sz="2400" dirty="0"/>
          </a:p>
          <a:p>
            <a:pPr lvl="0" defTabSz="457200" eaLnBrk="1">
              <a:spcBef>
                <a:spcPct val="0"/>
              </a:spcBef>
              <a:buClrTx/>
              <a:buSzPct val="100000"/>
              <a:buFontTx/>
              <a:buNone/>
              <a:tabLst>
                <a:tab pos="0" algn="l"/>
                <a:tab pos="113030" algn="l"/>
                <a:tab pos="570230" algn="l"/>
                <a:tab pos="1027430" algn="l"/>
                <a:tab pos="1484630" algn="l"/>
                <a:tab pos="1941830" algn="l"/>
                <a:tab pos="2399030" algn="l"/>
                <a:tab pos="2856230" algn="l"/>
                <a:tab pos="3313430" algn="l"/>
                <a:tab pos="3770630" algn="l"/>
                <a:tab pos="4227830" algn="l"/>
                <a:tab pos="4685030" algn="l"/>
                <a:tab pos="5142230" algn="l"/>
                <a:tab pos="5599430" algn="l"/>
                <a:tab pos="6056630" algn="l"/>
                <a:tab pos="6513830" algn="l"/>
                <a:tab pos="6971030" algn="l"/>
                <a:tab pos="7428230" algn="l"/>
                <a:tab pos="7885430" algn="l"/>
                <a:tab pos="8342630" algn="l"/>
                <a:tab pos="8799830" algn="l"/>
              </a:tabLst>
            </a:pPr>
            <a:r>
              <a:rPr lang="en-US" altLang="en-US" sz="2400" dirty="0"/>
              <a:t>Tom O’Brien, Life Senior Member, IEEE</a:t>
            </a:r>
            <a:endParaRPr lang="en-US" altLang="en-US" sz="2400" dirty="0"/>
          </a:p>
        </p:txBody>
      </p:sp>
      <p:pic>
        <p:nvPicPr>
          <p:cNvPr id="3076" name="Picture 3"/>
          <p:cNvPicPr>
            <a:picLocks noChangeAspect="1"/>
          </p:cNvPicPr>
          <p:nvPr/>
        </p:nvPicPr>
        <p:blipFill>
          <a:blip r:embed="rId1"/>
          <a:stretch>
            <a:fillRect/>
          </a:stretch>
        </p:blipFill>
        <p:spPr>
          <a:xfrm>
            <a:off x="3648075" y="1000125"/>
            <a:ext cx="3209925" cy="2238375"/>
          </a:xfrm>
          <a:prstGeom prst="rect">
            <a:avLst/>
          </a:prstGeom>
          <a:noFill/>
          <a:ln w="9525">
            <a:noFill/>
          </a:ln>
        </p:spPr>
      </p:pic>
    </p:spTree>
  </p:cSld>
  <p:clrMapOvr>
    <a:masterClrMapping/>
  </p:clrMapOvr>
  <p:transition spd="med"/>
  <p:timing>
    <p:tnLst>
      <p:par>
        <p:cTn id="1" dur="indefinite"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1506" name="Rectangle 1"/>
          <p:cNvSpPr>
            <a:spLocks noGrp="1"/>
          </p:cNvSpPr>
          <p:nvPr>
            <p:ph type="title"/>
          </p:nvPr>
        </p:nvSpPr>
        <p:spPr>
          <a:xfrm>
            <a:off x="503238" y="225425"/>
            <a:ext cx="9070975" cy="946150"/>
          </a:xfrm>
          <a:solidFill>
            <a:srgbClr val="FFF685">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Battle of Midway</a:t>
            </a:r>
            <a:endParaRPr lang="en-US" altLang="en-US" dirty="0"/>
          </a:p>
        </p:txBody>
      </p:sp>
      <p:sp>
        <p:nvSpPr>
          <p:cNvPr id="21507" name="Rectangle 2"/>
          <p:cNvSpPr>
            <a:spLocks noGrp="1"/>
          </p:cNvSpPr>
          <p:nvPr>
            <p:ph idx="1"/>
          </p:nvPr>
        </p:nvSpPr>
        <p:spPr>
          <a:xfrm>
            <a:off x="503238" y="1327150"/>
            <a:ext cx="9070975" cy="3287713"/>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a:t>
            </a:r>
            <a:r>
              <a:rPr lang="en-US" altLang="en-US" sz="2400" b="1" dirty="0"/>
              <a:t>It is impossible to plunge into war without a device which detects a target using electromagnetic waves … the plunge into war without a DENTAN is most thoughtless</a:t>
            </a:r>
            <a:r>
              <a:rPr lang="en-US" altLang="en-US" sz="2400" dirty="0"/>
              <a:t>”  – Rear Admiral Yanagimoto (who lost his life at Midway aboard his command, the carrier </a:t>
            </a:r>
            <a:r>
              <a:rPr lang="en-US" altLang="en-US" sz="2400" i="1" dirty="0"/>
              <a:t>Soryu</a:t>
            </a:r>
            <a:r>
              <a:rPr lang="en-US" altLang="en-US" sz="2400" dirty="0"/>
              <a:t>)</a:t>
            </a:r>
            <a:endParaRPr lang="en-US" altLang="en-US" sz="2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“DENTAN” is an abbreviation for a </a:t>
            </a:r>
            <a:r>
              <a:rPr lang="en-US" altLang="en-US" sz="2400" u="sng" dirty="0"/>
              <a:t>radio locator</a:t>
            </a:r>
            <a:r>
              <a:rPr lang="en-US" altLang="en-US" sz="2400" dirty="0"/>
              <a:t>, i.e., RADAR</a:t>
            </a:r>
            <a:endParaRPr lang="en-US" altLang="en-US" sz="2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One Japanese author says that Midway was “an ambush” partly because of the longer-range radar of the Allies.</a:t>
            </a:r>
            <a:endParaRPr lang="en-US" altLang="en-US" sz="2400" dirty="0"/>
          </a:p>
        </p:txBody>
      </p:sp>
    </p:spTree>
  </p:cSld>
  <p:clrMapOvr>
    <a:masterClrMapping/>
  </p:clrMapOvr>
  <p:transition spd="med"/>
  <p:timing>
    <p:tnLst>
      <p:par>
        <p:cTn id="1" dur="indefinite"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3554" name="Rectangle 1"/>
          <p:cNvSpPr>
            <a:spLocks noGrp="1"/>
          </p:cNvSpPr>
          <p:nvPr>
            <p:ph type="title"/>
          </p:nvPr>
        </p:nvSpPr>
        <p:spPr>
          <a:xfrm>
            <a:off x="503238" y="74613"/>
            <a:ext cx="9070975" cy="1250950"/>
          </a:xfrm>
          <a:solidFill>
            <a:srgbClr val="FFF685">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Postwar investigation and 1991 paper</a:t>
            </a:r>
            <a:endParaRPr lang="en-US" altLang="en-US" dirty="0"/>
          </a:p>
        </p:txBody>
      </p:sp>
      <p:sp>
        <p:nvSpPr>
          <p:cNvPr id="23555" name="Rectangle 2"/>
          <p:cNvSpPr>
            <a:spLocks noGrp="1"/>
          </p:cNvSpPr>
          <p:nvPr>
            <p:ph idx="1"/>
          </p:nvPr>
        </p:nvSpPr>
        <p:spPr>
          <a:xfrm>
            <a:off x="503238" y="1470025"/>
            <a:ext cx="9070975" cy="3287713"/>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Rumored “Newmann Note”</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Search for the note</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English-to-Japanese translation difficulties</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“Search Light Control” documentation</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Gentei Sato, IEEE Antennas and Propagation Magazine, Vol 33, No. 3, June 1991</a:t>
            </a:r>
            <a:endParaRPr lang="en-US" altLang="en-US" dirty="0"/>
          </a:p>
        </p:txBody>
      </p:sp>
    </p:spTree>
  </p:cSld>
  <p:clrMapOvr>
    <a:masterClrMapping/>
  </p:clrMapOvr>
  <p:transition spd="med"/>
  <p:timing>
    <p:tnLst>
      <p:par>
        <p:cTn id="1" dur="indefinite"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5602" name="Rectangle 1"/>
          <p:cNvSpPr>
            <a:spLocks noGrp="1"/>
          </p:cNvSpPr>
          <p:nvPr>
            <p:ph type="title"/>
          </p:nvPr>
        </p:nvSpPr>
        <p:spPr>
          <a:xfrm>
            <a:off x="503238" y="225425"/>
            <a:ext cx="9070975" cy="946150"/>
          </a:xfrm>
          <a:solidFill>
            <a:srgbClr val="FFF450">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Newmann’s Note</a:t>
            </a:r>
            <a:endParaRPr lang="en-US" altLang="en-US" dirty="0"/>
          </a:p>
        </p:txBody>
      </p:sp>
      <p:sp>
        <p:nvSpPr>
          <p:cNvPr id="25603" name="Rectangle 2"/>
          <p:cNvSpPr>
            <a:spLocks noGrp="1"/>
          </p:cNvSpPr>
          <p:nvPr>
            <p:ph idx="1"/>
          </p:nvPr>
        </p:nvSpPr>
        <p:spPr>
          <a:xfrm>
            <a:off x="503555" y="1327150"/>
            <a:ext cx="3482340" cy="3995420"/>
          </a:xfrm>
          <a:solidFill>
            <a:srgbClr val="BEE3D3">
              <a:alpha val="100000"/>
            </a:srgbClr>
          </a:solidFill>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A British radar operator named Newmann was captured in 1942 at the fall of Singapore, with notes describing “YAGI ARRAY”.</a:t>
            </a:r>
            <a:endParaRPr lang="en-US" altLang="en-US" sz="2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His interrogators did not understand the translation.</a:t>
            </a:r>
            <a:endParaRPr lang="en-US" altLang="en-US" sz="2400" dirty="0"/>
          </a:p>
        </p:txBody>
      </p:sp>
      <p:pic>
        <p:nvPicPr>
          <p:cNvPr id="25604" name="Picture 3"/>
          <p:cNvPicPr>
            <a:picLocks noChangeAspect="1"/>
          </p:cNvPicPr>
          <p:nvPr/>
        </p:nvPicPr>
        <p:blipFill>
          <a:blip r:embed="rId1"/>
          <a:stretch>
            <a:fillRect/>
          </a:stretch>
        </p:blipFill>
        <p:spPr>
          <a:xfrm>
            <a:off x="4252913" y="1244600"/>
            <a:ext cx="3097212" cy="4130675"/>
          </a:xfrm>
          <a:prstGeom prst="rect">
            <a:avLst/>
          </a:prstGeom>
          <a:noFill/>
          <a:ln w="18360" cap="flat" cmpd="sng">
            <a:solidFill>
              <a:srgbClr val="000000"/>
            </a:solidFill>
            <a:prstDash val="solid"/>
            <a:round/>
            <a:headEnd type="none" w="med" len="med"/>
            <a:tailEnd type="none" w="med" len="med"/>
          </a:ln>
        </p:spPr>
      </p:pic>
      <p:pic>
        <p:nvPicPr>
          <p:cNvPr id="25605" name="Picture 4"/>
          <p:cNvPicPr>
            <a:picLocks noChangeAspect="1"/>
          </p:cNvPicPr>
          <p:nvPr/>
        </p:nvPicPr>
        <p:blipFill>
          <a:blip r:embed="rId2"/>
          <a:stretch>
            <a:fillRect/>
          </a:stretch>
        </p:blipFill>
        <p:spPr>
          <a:xfrm>
            <a:off x="7497763" y="1554163"/>
            <a:ext cx="2363787" cy="3046412"/>
          </a:xfrm>
          <a:prstGeom prst="rect">
            <a:avLst/>
          </a:prstGeom>
          <a:noFill/>
          <a:ln w="18360" cap="flat" cmpd="sng">
            <a:solidFill>
              <a:srgbClr val="000000"/>
            </a:solidFill>
            <a:prstDash val="solid"/>
            <a:round/>
            <a:headEnd type="none" w="med" len="med"/>
            <a:tailEnd type="none" w="med" len="med"/>
          </a:ln>
        </p:spPr>
      </p:pic>
    </p:spTree>
  </p:cSld>
  <p:clrMapOvr>
    <a:masterClrMapping/>
  </p:clrMapOvr>
  <p:transition spd="med"/>
  <p:timing>
    <p:tnLst>
      <p:par>
        <p:cTn id="1" dur="indefinite"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7650" name="Rectangle 1"/>
          <p:cNvSpPr>
            <a:spLocks noGrp="1"/>
          </p:cNvSpPr>
          <p:nvPr>
            <p:ph type="title"/>
          </p:nvPr>
        </p:nvSpPr>
        <p:spPr>
          <a:xfrm>
            <a:off x="503238" y="187325"/>
            <a:ext cx="9070975" cy="1023938"/>
          </a:xfrm>
          <a:solidFill>
            <a:srgbClr val="FFFBCC">
              <a:alpha val="100000"/>
            </a:srgbClr>
          </a:solidFill>
          <a:ln/>
        </p:spPr>
        <p:txBody>
          <a:bodyPr vert="horz" wrap="square" lIns="0" tIns="320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t>British Army demonstrates searchlight control with radar assist</a:t>
            </a:r>
            <a:endParaRPr lang="en-US" altLang="en-US" sz="3600" dirty="0"/>
          </a:p>
        </p:txBody>
      </p:sp>
      <p:pic>
        <p:nvPicPr>
          <p:cNvPr id="27651" name="Picture 2"/>
          <p:cNvPicPr>
            <a:picLocks noChangeAspect="1"/>
          </p:cNvPicPr>
          <p:nvPr/>
        </p:nvPicPr>
        <p:blipFill>
          <a:blip r:embed="rId1"/>
          <a:stretch>
            <a:fillRect/>
          </a:stretch>
        </p:blipFill>
        <p:spPr>
          <a:xfrm>
            <a:off x="868363" y="1736725"/>
            <a:ext cx="3338512" cy="3287713"/>
          </a:xfrm>
          <a:prstGeom prst="rect">
            <a:avLst/>
          </a:prstGeom>
          <a:noFill/>
          <a:ln w="9525">
            <a:noFill/>
          </a:ln>
        </p:spPr>
      </p:pic>
      <p:sp>
        <p:nvSpPr>
          <p:cNvPr id="27652" name="Rectangle 3"/>
          <p:cNvSpPr>
            <a:spLocks noGrp="1"/>
          </p:cNvSpPr>
          <p:nvPr>
            <p:ph sz="half" idx="1"/>
          </p:nvPr>
        </p:nvSpPr>
        <p:spPr>
          <a:xfrm>
            <a:off x="4808538" y="1736725"/>
            <a:ext cx="4427537" cy="3287713"/>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This is the system that Newmann was trained on</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The Japanese-language caption is a postwar addition.</a:t>
            </a:r>
            <a:endParaRPr lang="en-US" altLang="en-US" dirty="0"/>
          </a:p>
        </p:txBody>
      </p:sp>
    </p:spTree>
  </p:cSld>
  <p:clrMapOvr>
    <a:masterClrMapping/>
  </p:clrMapOvr>
  <p:transition spd="med"/>
  <p:timing>
    <p:tnLst>
      <p:par>
        <p:cTn id="1" dur="indefinite"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9698" name="Rectangle 1"/>
          <p:cNvSpPr>
            <a:spLocks noGrp="1"/>
          </p:cNvSpPr>
          <p:nvPr>
            <p:ph type="title"/>
          </p:nvPr>
        </p:nvSpPr>
        <p:spPr>
          <a:xfrm>
            <a:off x="639763" y="274638"/>
            <a:ext cx="4454525" cy="717550"/>
          </a:xfrm>
          <a:solidFill>
            <a:srgbClr val="FFF685">
              <a:alpha val="100000"/>
            </a:srgbClr>
          </a:solidFill>
          <a:ln/>
        </p:spPr>
        <p:txBody>
          <a:bodyPr vert="horz" wrap="square" lIns="0" tIns="230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600" dirty="0"/>
              <a:t>1977 NBS (now NIST) study</a:t>
            </a:r>
            <a:endParaRPr lang="en-US" altLang="en-US" sz="2600" dirty="0"/>
          </a:p>
        </p:txBody>
      </p:sp>
      <p:sp>
        <p:nvSpPr>
          <p:cNvPr id="29699" name="Rectangle 2"/>
          <p:cNvSpPr>
            <a:spLocks noGrp="1"/>
          </p:cNvSpPr>
          <p:nvPr>
            <p:ph sz="half" idx="1"/>
          </p:nvPr>
        </p:nvSpPr>
        <p:spPr>
          <a:xfrm>
            <a:off x="639763" y="1173163"/>
            <a:ext cx="4427537" cy="4022725"/>
          </a:xfrm>
          <a:solidFill>
            <a:srgbClr val="BEE3D3">
              <a:alpha val="100000"/>
            </a:srgbClr>
          </a:solidFill>
          <a:ln/>
        </p:spPr>
        <p:txBody>
          <a:bodyPr vert="horz" wrap="square" lIns="0" tIns="248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400" dirty="0"/>
              <a:t>Peter P. Viezbicke, NBS TN 688, “Yagi Antenna Design”</a:t>
            </a:r>
            <a:endParaRPr lang="en-US" altLang="en-US" sz="1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400" dirty="0"/>
              <a:t>Experimental data, obtained on the antenna ranges at Sterling, VA., and at Table Mountain, CO.</a:t>
            </a:r>
            <a:endParaRPr lang="en-US" altLang="en-US" sz="1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400" dirty="0"/>
              <a:t>Examined the effects of different structural characteristics on </a:t>
            </a:r>
            <a:r>
              <a:rPr lang="en-US" altLang="en-US" sz="1400" u="sng" dirty="0"/>
              <a:t>gain</a:t>
            </a:r>
            <a:r>
              <a:rPr lang="en-US" altLang="en-US" sz="1400" dirty="0"/>
              <a:t> and </a:t>
            </a:r>
            <a:r>
              <a:rPr lang="en-US" altLang="en-US" sz="1400" u="sng" dirty="0"/>
              <a:t>radiation pattern</a:t>
            </a:r>
            <a:endParaRPr lang="en-US" altLang="en-US" sz="1400" u="sng" dirty="0"/>
          </a:p>
          <a:p>
            <a:pPr marL="860425" lvl="1" indent="-320675" defTabSz="457200" eaLnBrk="1">
              <a:buClr>
                <a:srgbClr val="000000"/>
              </a:buClr>
              <a:buSzPct val="75000"/>
              <a:buFont typeface="Symbol" panose="05050102010706020507"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400" dirty="0"/>
              <a:t>Square element vs round</a:t>
            </a:r>
            <a:endParaRPr lang="en-US" altLang="en-US" sz="1400" dirty="0"/>
          </a:p>
          <a:p>
            <a:pPr marL="860425" lvl="1" indent="-320675" defTabSz="457200" eaLnBrk="1">
              <a:buClr>
                <a:srgbClr val="000000"/>
              </a:buClr>
              <a:buSzPct val="75000"/>
              <a:buFont typeface="Symbol" panose="05050102010706020507"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400" dirty="0"/>
              <a:t>Reflector and director spacing</a:t>
            </a:r>
            <a:endParaRPr lang="en-US" altLang="en-US" sz="1400" dirty="0"/>
          </a:p>
          <a:p>
            <a:pPr marL="860425" lvl="1" indent="-320675" defTabSz="457200" eaLnBrk="1">
              <a:buClr>
                <a:srgbClr val="000000"/>
              </a:buClr>
              <a:buSzPct val="75000"/>
              <a:buFont typeface="Symbol" panose="05050102010706020507"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400" dirty="0"/>
              <a:t>Element diameter </a:t>
            </a:r>
            <a:endParaRPr lang="en-US" altLang="en-US" sz="1400" dirty="0"/>
          </a:p>
          <a:p>
            <a:pPr marL="860425" lvl="1" indent="-320675" defTabSz="457200" eaLnBrk="1">
              <a:buClr>
                <a:srgbClr val="000000"/>
              </a:buClr>
              <a:buSzPct val="75000"/>
              <a:buFont typeface="Symbol" panose="05050102010706020507"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400" dirty="0"/>
              <a:t>Size of boom</a:t>
            </a:r>
            <a:endParaRPr lang="en-US" altLang="en-US" sz="1400" dirty="0"/>
          </a:p>
          <a:p>
            <a:pPr marL="860425" lvl="1" indent="-320675" defTabSz="457200" eaLnBrk="1">
              <a:buClr>
                <a:srgbClr val="000000"/>
              </a:buClr>
              <a:buSzPct val="75000"/>
              <a:buFont typeface="Symbol" panose="05050102010706020507"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400" dirty="0"/>
              <a:t>Stacking</a:t>
            </a:r>
            <a:endParaRPr lang="en-US" altLang="en-US" sz="1400" dirty="0"/>
          </a:p>
          <a:p>
            <a:pPr marL="860425" lvl="1" indent="-320675" defTabSz="457200" eaLnBrk="1">
              <a:buClr>
                <a:srgbClr val="000000"/>
              </a:buClr>
              <a:buSzPct val="75000"/>
              <a:buFont typeface="Symbol" panose="05050102010706020507"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400" dirty="0"/>
              <a:t>Length of antenna vs radiation pattern</a:t>
            </a:r>
            <a:endParaRPr lang="en-US" altLang="en-US" sz="1400" dirty="0"/>
          </a:p>
        </p:txBody>
      </p:sp>
      <p:pic>
        <p:nvPicPr>
          <p:cNvPr id="29700" name="Picture 3"/>
          <p:cNvPicPr>
            <a:picLocks noChangeAspect="1"/>
          </p:cNvPicPr>
          <p:nvPr/>
        </p:nvPicPr>
        <p:blipFill>
          <a:blip r:embed="rId1"/>
          <a:stretch>
            <a:fillRect/>
          </a:stretch>
        </p:blipFill>
        <p:spPr>
          <a:xfrm>
            <a:off x="5668963" y="457200"/>
            <a:ext cx="3444875" cy="4738688"/>
          </a:xfrm>
          <a:prstGeom prst="rect">
            <a:avLst/>
          </a:prstGeom>
          <a:noFill/>
          <a:ln w="18360" cap="flat" cmpd="sng">
            <a:solidFill>
              <a:srgbClr val="000000"/>
            </a:solidFill>
            <a:prstDash val="solid"/>
            <a:round/>
            <a:headEnd type="none" w="med" len="med"/>
            <a:tailEnd type="none" w="med" len="med"/>
          </a:ln>
        </p:spPr>
      </p:pic>
    </p:spTree>
  </p:cSld>
  <p:clrMapOvr>
    <a:masterClrMapping/>
  </p:clrMapOvr>
  <p:transition spd="med"/>
  <p:timing>
    <p:tnLst>
      <p:par>
        <p:cTn id="1" dur="indefinite"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1746" name="Rectangle 1"/>
          <p:cNvSpPr>
            <a:spLocks noGrp="1"/>
          </p:cNvSpPr>
          <p:nvPr>
            <p:ph type="title"/>
          </p:nvPr>
        </p:nvSpPr>
        <p:spPr>
          <a:xfrm>
            <a:off x="503238" y="225425"/>
            <a:ext cx="9070975" cy="946150"/>
          </a:xfrm>
          <a:solidFill>
            <a:srgbClr val="FFF450">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How does it work?</a:t>
            </a:r>
            <a:endParaRPr lang="en-US" altLang="en-US" dirty="0"/>
          </a:p>
        </p:txBody>
      </p:sp>
      <p:sp>
        <p:nvSpPr>
          <p:cNvPr id="31747" name="Rectangle 2"/>
          <p:cNvSpPr>
            <a:spLocks noGrp="1"/>
          </p:cNvSpPr>
          <p:nvPr>
            <p:ph sz="half" idx="1"/>
          </p:nvPr>
        </p:nvSpPr>
        <p:spPr>
          <a:xfrm>
            <a:off x="503238" y="1327150"/>
            <a:ext cx="9070975" cy="1568450"/>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It is an </a:t>
            </a:r>
            <a:r>
              <a:rPr lang="en-US" altLang="en-US" u="sng" dirty="0"/>
              <a:t>array</a:t>
            </a:r>
            <a:r>
              <a:rPr lang="en-US" altLang="en-US" dirty="0"/>
              <a:t> antenna</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The sizes and positions of the array elements affect the shape of the radiation pattern</a:t>
            </a:r>
            <a:endParaRPr lang="en-US" altLang="en-US" dirty="0"/>
          </a:p>
        </p:txBody>
      </p:sp>
    </p:spTree>
  </p:cSld>
  <p:clrMapOvr>
    <a:masterClrMapping/>
  </p:clrMapOvr>
  <p:transition spd="med"/>
  <p:timing>
    <p:tnLst>
      <p:par>
        <p:cTn id="1" dur="indefinite"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3794" name="Rectangle 1"/>
          <p:cNvSpPr>
            <a:spLocks noGrp="1"/>
          </p:cNvSpPr>
          <p:nvPr>
            <p:ph type="title"/>
          </p:nvPr>
        </p:nvSpPr>
        <p:spPr>
          <a:xfrm>
            <a:off x="503238" y="225425"/>
            <a:ext cx="9070975" cy="946150"/>
          </a:xfrm>
          <a:solidFill>
            <a:srgbClr val="FFF685">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Yagi antenna is a Parasitic Array</a:t>
            </a:r>
            <a:endParaRPr lang="en-US" altLang="en-US" dirty="0"/>
          </a:p>
        </p:txBody>
      </p:sp>
      <p:sp>
        <p:nvSpPr>
          <p:cNvPr id="33795" name="Rectangle 2"/>
          <p:cNvSpPr>
            <a:spLocks noGrp="1"/>
          </p:cNvSpPr>
          <p:nvPr>
            <p:ph idx="1"/>
          </p:nvPr>
        </p:nvSpPr>
        <p:spPr>
          <a:xfrm>
            <a:off x="503238" y="1327150"/>
            <a:ext cx="9070975" cy="3287713"/>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One </a:t>
            </a:r>
            <a:r>
              <a:rPr lang="en-US" altLang="en-US" sz="2400" u="sng" dirty="0"/>
              <a:t>driven element</a:t>
            </a:r>
            <a:r>
              <a:rPr lang="en-US" altLang="en-US" sz="2400" dirty="0"/>
              <a:t>, usually a </a:t>
            </a:r>
            <a:r>
              <a:rPr lang="en-US" altLang="en-US" sz="2400" u="sng" dirty="0"/>
              <a:t>dipole</a:t>
            </a:r>
            <a:r>
              <a:rPr lang="en-US" altLang="en-US" sz="2400" dirty="0"/>
              <a:t> or a </a:t>
            </a:r>
            <a:r>
              <a:rPr lang="en-US" altLang="en-US" sz="2400" u="sng" dirty="0"/>
              <a:t>folded dipole</a:t>
            </a:r>
            <a:endParaRPr lang="en-US" altLang="en-US" sz="2400" u="sng"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One or more </a:t>
            </a:r>
            <a:r>
              <a:rPr lang="en-US" altLang="en-US" sz="2400" u="sng" dirty="0"/>
              <a:t>parasitic elements</a:t>
            </a:r>
            <a:r>
              <a:rPr lang="en-US" altLang="en-US" sz="2400" dirty="0"/>
              <a:t>, usually shaped like dipoles</a:t>
            </a:r>
            <a:endParaRPr lang="en-US" altLang="en-US" sz="2400" dirty="0"/>
          </a:p>
          <a:p>
            <a:pPr marL="860425" lvl="1" indent="-320675" defTabSz="457200" eaLnBrk="1">
              <a:buClr>
                <a:srgbClr val="000000"/>
              </a:buClr>
              <a:buSzPct val="75000"/>
              <a:buFont typeface="Symbol" panose="05050102010706020507"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u="sng" dirty="0"/>
              <a:t>Reflectors</a:t>
            </a:r>
            <a:endParaRPr lang="en-US" altLang="en-US" sz="2400" u="sng" dirty="0"/>
          </a:p>
          <a:p>
            <a:pPr marL="860425" lvl="1" indent="-320675" defTabSz="457200" eaLnBrk="1">
              <a:buClr>
                <a:srgbClr val="000000"/>
              </a:buClr>
              <a:buSzPct val="75000"/>
              <a:buFont typeface="Symbol" panose="05050102010706020507"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u="sng" dirty="0"/>
              <a:t>Directors</a:t>
            </a:r>
            <a:endParaRPr lang="en-US" altLang="en-US" sz="2400" u="sng" dirty="0"/>
          </a:p>
          <a:p>
            <a:pPr marL="860425" lvl="1" indent="-320675" defTabSz="457200" eaLnBrk="1">
              <a:buClr>
                <a:srgbClr val="000000"/>
              </a:buClr>
              <a:buSzPct val="75000"/>
              <a:buFont typeface="Symbol" panose="05050102010706020507"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Not electrically connected to the driven element</a:t>
            </a:r>
            <a:endParaRPr lang="en-US" altLang="en-US" sz="2400" dirty="0"/>
          </a:p>
          <a:p>
            <a:pPr marL="860425" lvl="1" indent="-320675" defTabSz="457200" eaLnBrk="1">
              <a:buClr>
                <a:srgbClr val="000000"/>
              </a:buClr>
              <a:buSzPct val="75000"/>
              <a:buFont typeface="Symbol" panose="05050102010706020507"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They manipulate the shape of the array’s radiation pattern, as will any conductor inserted in the antenna’s near field.</a:t>
            </a:r>
            <a:endParaRPr lang="en-US" altLang="en-US" sz="2400" dirty="0"/>
          </a:p>
        </p:txBody>
      </p:sp>
    </p:spTree>
  </p:cSld>
  <p:clrMapOvr>
    <a:masterClrMapping/>
  </p:clrMapOvr>
  <p:transition spd="med"/>
  <p:timing>
    <p:tnLst>
      <p:par>
        <p:cTn id="1" dur="indefinite"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5842" name="Rectangle 1"/>
          <p:cNvSpPr>
            <a:spLocks noGrp="1"/>
          </p:cNvSpPr>
          <p:nvPr>
            <p:ph type="title"/>
          </p:nvPr>
        </p:nvSpPr>
        <p:spPr>
          <a:xfrm>
            <a:off x="503238" y="225425"/>
            <a:ext cx="9070975" cy="946150"/>
          </a:xfrm>
          <a:solidFill>
            <a:srgbClr val="FFF685">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Starting assumptions</a:t>
            </a:r>
            <a:endParaRPr lang="en-US" altLang="en-US" dirty="0"/>
          </a:p>
        </p:txBody>
      </p:sp>
      <p:sp>
        <p:nvSpPr>
          <p:cNvPr id="35843" name="Rectangle 2"/>
          <p:cNvSpPr>
            <a:spLocks noGrp="1"/>
          </p:cNvSpPr>
          <p:nvPr>
            <p:ph idx="1"/>
          </p:nvPr>
        </p:nvSpPr>
        <p:spPr>
          <a:xfrm>
            <a:off x="503238" y="1327150"/>
            <a:ext cx="9070975" cy="3287713"/>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The plots you see are modeled in free space.  The real world (which can also be modeled) will  always affect the shape of the plot.</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The plots are calculated with various spacing of directors.</a:t>
            </a:r>
            <a:endParaRPr lang="en-US" altLang="en-US" dirty="0"/>
          </a:p>
        </p:txBody>
      </p:sp>
    </p:spTree>
  </p:cSld>
  <p:clrMapOvr>
    <a:masterClrMapping/>
  </p:clrMapOvr>
  <p:transition spd="med"/>
  <p:timing>
    <p:tnLst>
      <p:par>
        <p:cTn id="1" dur="indefinite"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7890" name="Rectangle 1"/>
          <p:cNvSpPr>
            <a:spLocks noGrp="1"/>
          </p:cNvSpPr>
          <p:nvPr>
            <p:ph type="title"/>
          </p:nvPr>
        </p:nvSpPr>
        <p:spPr>
          <a:xfrm>
            <a:off x="503238" y="225425"/>
            <a:ext cx="9070975" cy="946150"/>
          </a:xfrm>
          <a:solidFill>
            <a:srgbClr val="FFF685">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Start with the basics</a:t>
            </a:r>
            <a:endParaRPr lang="en-US" altLang="en-US" dirty="0"/>
          </a:p>
        </p:txBody>
      </p:sp>
      <p:sp>
        <p:nvSpPr>
          <p:cNvPr id="37891" name="Rectangle 2"/>
          <p:cNvSpPr>
            <a:spLocks noGrp="1"/>
          </p:cNvSpPr>
          <p:nvPr>
            <p:ph idx="1"/>
          </p:nvPr>
        </p:nvSpPr>
        <p:spPr>
          <a:xfrm>
            <a:off x="503238" y="1327150"/>
            <a:ext cx="9070975" cy="3287713"/>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The driven element is usually a dipole or a folded dipole.</a:t>
            </a:r>
            <a:endParaRPr lang="en-US" altLang="en-US" dirty="0"/>
          </a:p>
        </p:txBody>
      </p:sp>
      <p:pic>
        <p:nvPicPr>
          <p:cNvPr id="37892" name="Picture 3"/>
          <p:cNvPicPr>
            <a:picLocks noChangeAspect="1"/>
          </p:cNvPicPr>
          <p:nvPr/>
        </p:nvPicPr>
        <p:blipFill>
          <a:blip r:embed="rId1"/>
          <a:stretch>
            <a:fillRect/>
          </a:stretch>
        </p:blipFill>
        <p:spPr>
          <a:xfrm>
            <a:off x="723900" y="2486025"/>
            <a:ext cx="4305300" cy="2543175"/>
          </a:xfrm>
          <a:prstGeom prst="rect">
            <a:avLst/>
          </a:prstGeom>
          <a:noFill/>
          <a:ln w="9525">
            <a:noFill/>
          </a:ln>
        </p:spPr>
      </p:pic>
      <p:pic>
        <p:nvPicPr>
          <p:cNvPr id="37893" name="Picture 4"/>
          <p:cNvPicPr>
            <a:picLocks noChangeAspect="1"/>
          </p:cNvPicPr>
          <p:nvPr/>
        </p:nvPicPr>
        <p:blipFill>
          <a:blip r:embed="rId2"/>
          <a:stretch>
            <a:fillRect/>
          </a:stretch>
        </p:blipFill>
        <p:spPr>
          <a:xfrm>
            <a:off x="5453063" y="1885950"/>
            <a:ext cx="3325812" cy="3240088"/>
          </a:xfrm>
          <a:prstGeom prst="rect">
            <a:avLst/>
          </a:prstGeom>
          <a:noFill/>
          <a:ln w="9525">
            <a:noFill/>
          </a:ln>
        </p:spPr>
      </p:pic>
    </p:spTree>
  </p:cSld>
  <p:clrMapOvr>
    <a:masterClrMapping/>
  </p:clrMapOvr>
  <p:transition spd="med"/>
  <p:timing>
    <p:tnLst>
      <p:par>
        <p:cTn id="1" dur="indefinite"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9938" name="Rectangle 1"/>
          <p:cNvSpPr>
            <a:spLocks noGrp="1"/>
          </p:cNvSpPr>
          <p:nvPr>
            <p:ph type="title"/>
          </p:nvPr>
        </p:nvSpPr>
        <p:spPr>
          <a:xfrm>
            <a:off x="503238" y="225425"/>
            <a:ext cx="9070975" cy="946150"/>
          </a:xfrm>
          <a:solidFill>
            <a:srgbClr val="FFF685">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Reflection</a:t>
            </a:r>
            <a:endParaRPr lang="en-US" altLang="en-US" dirty="0"/>
          </a:p>
        </p:txBody>
      </p:sp>
      <p:sp>
        <p:nvSpPr>
          <p:cNvPr id="39939" name="Rectangle 2"/>
          <p:cNvSpPr>
            <a:spLocks noGrp="1"/>
          </p:cNvSpPr>
          <p:nvPr>
            <p:ph idx="1"/>
          </p:nvPr>
        </p:nvSpPr>
        <p:spPr>
          <a:xfrm>
            <a:off x="503238" y="1327150"/>
            <a:ext cx="9070975" cy="3287713"/>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Reflector is about 5% longer than the driven element, spaced about 1/8 wavelength behind</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More reflectors can be placed around the driven element, in a cylindrical arrangement</a:t>
            </a:r>
            <a:endParaRPr lang="en-US" altLang="en-US" dirty="0"/>
          </a:p>
        </p:txBody>
      </p:sp>
    </p:spTree>
  </p:cSld>
  <p:clrMapOvr>
    <a:masterClrMapping/>
  </p:clrMapOvr>
  <p:transition spd="med"/>
  <p:timing>
    <p:tnLst>
      <p:par>
        <p:cTn id="1" dur="indefinite"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122" name="Rectangle 1"/>
          <p:cNvSpPr>
            <a:spLocks noGrp="1"/>
          </p:cNvSpPr>
          <p:nvPr>
            <p:ph type="title"/>
          </p:nvPr>
        </p:nvSpPr>
        <p:spPr>
          <a:xfrm>
            <a:off x="503238" y="225425"/>
            <a:ext cx="9070975" cy="946150"/>
          </a:xfrm>
          <a:solidFill>
            <a:srgbClr val="FFF450">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Which is it?</a:t>
            </a:r>
            <a:endParaRPr lang="en-US" altLang="en-US" dirty="0"/>
          </a:p>
        </p:txBody>
      </p:sp>
      <p:pic>
        <p:nvPicPr>
          <p:cNvPr id="5123" name="Picture 2"/>
          <p:cNvPicPr>
            <a:picLocks noChangeAspect="1"/>
          </p:cNvPicPr>
          <p:nvPr/>
        </p:nvPicPr>
        <p:blipFill>
          <a:blip r:embed="rId1"/>
          <a:stretch>
            <a:fillRect/>
          </a:stretch>
        </p:blipFill>
        <p:spPr>
          <a:xfrm>
            <a:off x="639763" y="1371600"/>
            <a:ext cx="3209925" cy="2238375"/>
          </a:xfrm>
          <a:prstGeom prst="rect">
            <a:avLst/>
          </a:prstGeom>
          <a:noFill/>
          <a:ln w="9525">
            <a:noFill/>
          </a:ln>
        </p:spPr>
      </p:pic>
      <p:pic>
        <p:nvPicPr>
          <p:cNvPr id="5124" name="Picture 3"/>
          <p:cNvPicPr>
            <a:picLocks noChangeAspect="1"/>
          </p:cNvPicPr>
          <p:nvPr/>
        </p:nvPicPr>
        <p:blipFill>
          <a:blip r:embed="rId2"/>
          <a:stretch>
            <a:fillRect/>
          </a:stretch>
        </p:blipFill>
        <p:spPr>
          <a:xfrm>
            <a:off x="3849688" y="1554163"/>
            <a:ext cx="3200400" cy="2200275"/>
          </a:xfrm>
          <a:prstGeom prst="rect">
            <a:avLst/>
          </a:prstGeom>
          <a:noFill/>
          <a:ln w="9525">
            <a:noFill/>
          </a:ln>
        </p:spPr>
      </p:pic>
      <p:pic>
        <p:nvPicPr>
          <p:cNvPr id="5125" name="Picture 4"/>
          <p:cNvPicPr>
            <a:picLocks noChangeAspect="1"/>
          </p:cNvPicPr>
          <p:nvPr/>
        </p:nvPicPr>
        <p:blipFill>
          <a:blip r:embed="rId3"/>
          <a:stretch>
            <a:fillRect/>
          </a:stretch>
        </p:blipFill>
        <p:spPr>
          <a:xfrm>
            <a:off x="6889750" y="1096963"/>
            <a:ext cx="2803525" cy="2803525"/>
          </a:xfrm>
          <a:prstGeom prst="rect">
            <a:avLst/>
          </a:prstGeom>
          <a:noFill/>
          <a:ln w="9525">
            <a:noFill/>
          </a:ln>
        </p:spPr>
      </p:pic>
      <p:sp>
        <p:nvSpPr>
          <p:cNvPr id="5126" name="Text Box 5"/>
          <p:cNvSpPr txBox="1"/>
          <p:nvPr/>
        </p:nvSpPr>
        <p:spPr>
          <a:xfrm>
            <a:off x="1463675" y="3951288"/>
            <a:ext cx="1279525" cy="620712"/>
          </a:xfrm>
          <a:prstGeom prst="rect">
            <a:avLst/>
          </a:prstGeom>
          <a:noFill/>
          <a:ln w="9525">
            <a:noFill/>
          </a:ln>
        </p:spPr>
        <p:txBody>
          <a:bodyPr lIns="90000" tIns="60840" rIns="90000" bIns="45000"/>
          <a:p>
            <a:pPr defTabSz="457200" eaLnBrk="1">
              <a:lnSpc>
                <a:spcPct val="93000"/>
              </a:lnSpc>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latin typeface="Arial" panose="020B0604020202020204" pitchFamily="34" charset="0"/>
              </a:rPr>
              <a:t>Yagi-Uda Antenna</a:t>
            </a:r>
            <a:endParaRPr lang="en-US" altLang="en-US" dirty="0">
              <a:solidFill>
                <a:srgbClr val="000000"/>
              </a:solidFill>
              <a:latin typeface="Arial" panose="020B0604020202020204" pitchFamily="34" charset="0"/>
            </a:endParaRPr>
          </a:p>
        </p:txBody>
      </p:sp>
      <p:sp>
        <p:nvSpPr>
          <p:cNvPr id="5127" name="Text Box 6"/>
          <p:cNvSpPr txBox="1"/>
          <p:nvPr/>
        </p:nvSpPr>
        <p:spPr>
          <a:xfrm>
            <a:off x="4754563" y="3951288"/>
            <a:ext cx="1371600" cy="346075"/>
          </a:xfrm>
          <a:prstGeom prst="rect">
            <a:avLst/>
          </a:prstGeom>
          <a:noFill/>
          <a:ln w="9525">
            <a:noFill/>
          </a:ln>
        </p:spPr>
        <p:txBody>
          <a:bodyPr lIns="90000" tIns="60840" rIns="90000" bIns="45000"/>
          <a:p>
            <a:pPr defTabSz="457200" eaLnBrk="1">
              <a:lnSpc>
                <a:spcPct val="93000"/>
              </a:lnSpc>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latin typeface="Arial" panose="020B0604020202020204" pitchFamily="34" charset="0"/>
              </a:rPr>
              <a:t>Dragonfly?</a:t>
            </a:r>
            <a:endParaRPr lang="en-US" altLang="en-US" dirty="0">
              <a:solidFill>
                <a:srgbClr val="000000"/>
              </a:solidFill>
              <a:latin typeface="Arial" panose="020B0604020202020204" pitchFamily="34" charset="0"/>
            </a:endParaRPr>
          </a:p>
        </p:txBody>
      </p:sp>
      <p:sp>
        <p:nvSpPr>
          <p:cNvPr id="5128" name="Text Box 7"/>
          <p:cNvSpPr txBox="1"/>
          <p:nvPr/>
        </p:nvSpPr>
        <p:spPr>
          <a:xfrm>
            <a:off x="7772400" y="3900488"/>
            <a:ext cx="1371600" cy="346075"/>
          </a:xfrm>
          <a:prstGeom prst="rect">
            <a:avLst/>
          </a:prstGeom>
          <a:noFill/>
          <a:ln w="9525">
            <a:noFill/>
          </a:ln>
        </p:spPr>
        <p:txBody>
          <a:bodyPr lIns="90000" tIns="60840" rIns="90000" bIns="45000"/>
          <a:p>
            <a:pPr defTabSz="457200" eaLnBrk="1">
              <a:lnSpc>
                <a:spcPct val="93000"/>
              </a:lnSpc>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latin typeface="Arial" panose="020B0604020202020204" pitchFamily="34" charset="0"/>
              </a:rPr>
              <a:t>Fish bone?</a:t>
            </a:r>
            <a:endParaRPr lang="en-US" altLang="en-US" dirty="0">
              <a:solidFill>
                <a:srgbClr val="000000"/>
              </a:solidFill>
              <a:latin typeface="Arial" panose="020B0604020202020204" pitchFamily="34" charset="0"/>
            </a:endParaRPr>
          </a:p>
        </p:txBody>
      </p:sp>
    </p:spTree>
  </p:cSld>
  <p:clrMapOvr>
    <a:masterClrMapping/>
  </p:clrMapOvr>
  <p:transition spd="med"/>
  <p:timing>
    <p:tnLst>
      <p:par>
        <p:cTn id="1" dur="indefinite"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1986" name="Rectangle 1"/>
          <p:cNvSpPr>
            <a:spLocks noGrp="1"/>
          </p:cNvSpPr>
          <p:nvPr>
            <p:ph type="title"/>
          </p:nvPr>
        </p:nvSpPr>
        <p:spPr>
          <a:xfrm>
            <a:off x="503238" y="225425"/>
            <a:ext cx="9070975" cy="946150"/>
          </a:xfrm>
          <a:solidFill>
            <a:srgbClr val="FFF685">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Driven element + Reflector</a:t>
            </a:r>
            <a:endParaRPr lang="en-US" altLang="en-US" dirty="0"/>
          </a:p>
        </p:txBody>
      </p:sp>
      <p:pic>
        <p:nvPicPr>
          <p:cNvPr id="41987" name="Picture 2"/>
          <p:cNvPicPr>
            <a:picLocks noChangeAspect="1"/>
          </p:cNvPicPr>
          <p:nvPr/>
        </p:nvPicPr>
        <p:blipFill>
          <a:blip r:embed="rId1"/>
          <a:stretch>
            <a:fillRect/>
          </a:stretch>
        </p:blipFill>
        <p:spPr>
          <a:xfrm>
            <a:off x="4837113" y="1785938"/>
            <a:ext cx="4124325" cy="3152775"/>
          </a:xfrm>
          <a:prstGeom prst="rect">
            <a:avLst/>
          </a:prstGeom>
          <a:noFill/>
          <a:ln w="9525">
            <a:noFill/>
          </a:ln>
        </p:spPr>
      </p:pic>
      <p:pic>
        <p:nvPicPr>
          <p:cNvPr id="41988" name="Picture 3"/>
          <p:cNvPicPr>
            <a:picLocks noChangeAspect="1"/>
          </p:cNvPicPr>
          <p:nvPr/>
        </p:nvPicPr>
        <p:blipFill>
          <a:blip r:embed="rId2"/>
          <a:stretch>
            <a:fillRect/>
          </a:stretch>
        </p:blipFill>
        <p:spPr>
          <a:xfrm>
            <a:off x="914400" y="1736725"/>
            <a:ext cx="3208338" cy="3100388"/>
          </a:xfrm>
          <a:prstGeom prst="rect">
            <a:avLst/>
          </a:prstGeom>
          <a:noFill/>
          <a:ln w="9525">
            <a:noFill/>
          </a:ln>
        </p:spPr>
      </p:pic>
    </p:spTree>
  </p:cSld>
  <p:clrMapOvr>
    <a:masterClrMapping/>
  </p:clrMapOvr>
  <p:transition spd="med"/>
  <p:timing>
    <p:tnLst>
      <p:par>
        <p:cTn id="1" dur="indefinite"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4034" name="Rectangle 1"/>
          <p:cNvSpPr>
            <a:spLocks noGrp="1"/>
          </p:cNvSpPr>
          <p:nvPr>
            <p:ph type="title"/>
          </p:nvPr>
        </p:nvSpPr>
        <p:spPr>
          <a:xfrm>
            <a:off x="503238" y="225425"/>
            <a:ext cx="9070975" cy="946150"/>
          </a:xfrm>
          <a:solidFill>
            <a:srgbClr val="FFF450">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Directors</a:t>
            </a:r>
            <a:endParaRPr lang="en-US" altLang="en-US" dirty="0"/>
          </a:p>
        </p:txBody>
      </p:sp>
      <p:sp>
        <p:nvSpPr>
          <p:cNvPr id="44035" name="Rectangle 2"/>
          <p:cNvSpPr>
            <a:spLocks noGrp="1"/>
          </p:cNvSpPr>
          <p:nvPr>
            <p:ph idx="1"/>
          </p:nvPr>
        </p:nvSpPr>
        <p:spPr>
          <a:xfrm>
            <a:off x="503238" y="1327150"/>
            <a:ext cx="9070975" cy="3287713"/>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The first director is about 5% shorter than the driven element, and is placed about 1/8 wavelength in front of the driven element.</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Each subsequent director is 5% shorter than the previous one, and is placed 1/8 wavelength in front. </a:t>
            </a:r>
            <a:endParaRPr lang="en-US" altLang="en-US" dirty="0"/>
          </a:p>
        </p:txBody>
      </p:sp>
    </p:spTree>
  </p:cSld>
  <p:clrMapOvr>
    <a:masterClrMapping/>
  </p:clrMapOvr>
  <p:transition spd="med"/>
  <p:timing>
    <p:tnLst>
      <p:par>
        <p:cTn id="1" dur="indefinite"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6082" name="Rectangle 1"/>
          <p:cNvSpPr>
            <a:spLocks noGrp="1"/>
          </p:cNvSpPr>
          <p:nvPr>
            <p:ph type="title"/>
          </p:nvPr>
        </p:nvSpPr>
        <p:spPr>
          <a:xfrm>
            <a:off x="503238" y="74613"/>
            <a:ext cx="9070975" cy="1022350"/>
          </a:xfrm>
          <a:solidFill>
            <a:srgbClr val="FFF685">
              <a:alpha val="100000"/>
            </a:srgbClr>
          </a:solidFill>
          <a:ln/>
        </p:spPr>
        <p:txBody>
          <a:bodyPr vert="horz" wrap="square" lIns="0" tIns="356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dirty="0"/>
              <a:t>Driven element + Reflector + 1 Director</a:t>
            </a:r>
            <a:endParaRPr lang="en-US" altLang="en-US" sz="4000" dirty="0"/>
          </a:p>
        </p:txBody>
      </p:sp>
      <p:pic>
        <p:nvPicPr>
          <p:cNvPr id="46083" name="Picture 2"/>
          <p:cNvPicPr>
            <a:picLocks noChangeAspect="1"/>
          </p:cNvPicPr>
          <p:nvPr/>
        </p:nvPicPr>
        <p:blipFill>
          <a:blip r:embed="rId1"/>
          <a:stretch>
            <a:fillRect/>
          </a:stretch>
        </p:blipFill>
        <p:spPr>
          <a:xfrm>
            <a:off x="1098550" y="1309688"/>
            <a:ext cx="7405688" cy="4135437"/>
          </a:xfrm>
          <a:prstGeom prst="rect">
            <a:avLst/>
          </a:prstGeom>
          <a:noFill/>
          <a:ln w="9525">
            <a:noFill/>
          </a:ln>
        </p:spPr>
      </p:pic>
    </p:spTree>
  </p:cSld>
  <p:clrMapOvr>
    <a:masterClrMapping/>
  </p:clrMapOvr>
  <p:transition spd="med"/>
  <p:timing>
    <p:tnLst>
      <p:par>
        <p:cTn id="1" dur="indefinite"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8130" name="Rectangle 1"/>
          <p:cNvSpPr>
            <a:spLocks noGrp="1"/>
          </p:cNvSpPr>
          <p:nvPr>
            <p:ph type="title"/>
          </p:nvPr>
        </p:nvSpPr>
        <p:spPr>
          <a:xfrm>
            <a:off x="503238" y="225425"/>
            <a:ext cx="9070975" cy="946150"/>
          </a:xfrm>
          <a:solidFill>
            <a:srgbClr val="FFF9AE">
              <a:alpha val="100000"/>
            </a:srgbClr>
          </a:solidFill>
          <a:ln/>
        </p:spPr>
        <p:txBody>
          <a:bodyPr vert="horz" wrap="square" lIns="0" tIns="356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dirty="0"/>
              <a:t>Driven element + Reflector + 2 Directors</a:t>
            </a:r>
            <a:endParaRPr lang="en-US" altLang="en-US" sz="4000" dirty="0"/>
          </a:p>
        </p:txBody>
      </p:sp>
      <p:sp>
        <p:nvSpPr>
          <p:cNvPr id="48131" name="Rectangle 2"/>
          <p:cNvSpPr>
            <a:spLocks noGrp="1"/>
          </p:cNvSpPr>
          <p:nvPr>
            <p:ph idx="1"/>
          </p:nvPr>
        </p:nvSpPr>
        <p:spPr>
          <a:xfrm>
            <a:off x="503555" y="1327150"/>
            <a:ext cx="3535680" cy="3869690"/>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At 0 degrees, gain is 8.7 dBi</a:t>
            </a:r>
            <a:endParaRPr lang="en-US" altLang="en-US" sz="2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Beamwidth 64 degrees</a:t>
            </a:r>
            <a:endParaRPr lang="en-US" altLang="en-US" sz="2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Front to back ratio is 23 dB</a:t>
            </a:r>
            <a:endParaRPr lang="en-US" altLang="en-US" sz="2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Boom is 25.5 ft long</a:t>
            </a:r>
            <a:endParaRPr lang="en-US" altLang="en-US" sz="2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FREE SPACE!</a:t>
            </a:r>
            <a:endParaRPr lang="en-US" altLang="en-US" sz="2400" dirty="0"/>
          </a:p>
        </p:txBody>
      </p:sp>
      <p:pic>
        <p:nvPicPr>
          <p:cNvPr id="48132" name="Picture 3"/>
          <p:cNvPicPr>
            <a:picLocks noChangeAspect="1"/>
          </p:cNvPicPr>
          <p:nvPr/>
        </p:nvPicPr>
        <p:blipFill>
          <a:blip r:embed="rId1"/>
          <a:stretch>
            <a:fillRect/>
          </a:stretch>
        </p:blipFill>
        <p:spPr>
          <a:xfrm>
            <a:off x="4791075" y="1279525"/>
            <a:ext cx="4992688" cy="3916363"/>
          </a:xfrm>
          <a:prstGeom prst="rect">
            <a:avLst/>
          </a:prstGeom>
          <a:noFill/>
          <a:ln w="9525">
            <a:noFill/>
          </a:ln>
        </p:spPr>
      </p:pic>
    </p:spTree>
  </p:cSld>
  <p:clrMapOvr>
    <a:masterClrMapping/>
  </p:clrMapOvr>
  <p:transition spd="med"/>
  <p:timing>
    <p:tnLst>
      <p:par>
        <p:cTn id="1" dur="indefinite"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0178" name="Rectangle 1"/>
          <p:cNvSpPr>
            <a:spLocks noGrp="1"/>
          </p:cNvSpPr>
          <p:nvPr>
            <p:ph type="title"/>
          </p:nvPr>
        </p:nvSpPr>
        <p:spPr>
          <a:xfrm>
            <a:off x="3200400" y="225425"/>
            <a:ext cx="3475038" cy="946150"/>
          </a:xfrm>
          <a:solidFill>
            <a:srgbClr val="FFF9AE">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Variants</a:t>
            </a:r>
            <a:endParaRPr lang="en-US" altLang="en-US" dirty="0"/>
          </a:p>
        </p:txBody>
      </p:sp>
      <p:sp>
        <p:nvSpPr>
          <p:cNvPr id="50179" name="Rectangle 2"/>
          <p:cNvSpPr>
            <a:spLocks noGrp="1"/>
          </p:cNvSpPr>
          <p:nvPr>
            <p:ph idx="1"/>
          </p:nvPr>
        </p:nvSpPr>
        <p:spPr>
          <a:xfrm>
            <a:off x="503555" y="1327150"/>
            <a:ext cx="9092565" cy="3988435"/>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600" dirty="0"/>
              <a:t>Stacked arrays of identical Yagi antennas</a:t>
            </a:r>
            <a:endParaRPr lang="en-US" altLang="en-US" sz="16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600" dirty="0"/>
              <a:t>Dual-band and multi-band Yagi antennas are available</a:t>
            </a:r>
            <a:endParaRPr lang="en-US" altLang="en-US" sz="16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600" dirty="0"/>
              <a:t>Crossed Yagi antennas have been used to generate circular polarization</a:t>
            </a:r>
            <a:endParaRPr lang="en-US" altLang="en-US" sz="16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600" dirty="0"/>
              <a:t>Elements may be squares, rings, or triangles</a:t>
            </a:r>
            <a:endParaRPr lang="en-US" altLang="en-US" sz="16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600" dirty="0"/>
              <a:t>Elements may be round or square tubing</a:t>
            </a:r>
            <a:endParaRPr lang="en-US" altLang="en-US" sz="16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600" dirty="0"/>
              <a:t>Elements may be solid</a:t>
            </a:r>
            <a:endParaRPr lang="en-US" altLang="en-US" sz="16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600" dirty="0"/>
              <a:t>“Quad” antennas are used at HF, with or without a director.</a:t>
            </a:r>
            <a:endParaRPr lang="en-US" altLang="en-US" sz="16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600" dirty="0"/>
              <a:t>Elements may be flat metal plates</a:t>
            </a:r>
            <a:endParaRPr lang="en-US" altLang="en-US" sz="16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600" dirty="0"/>
              <a:t>The boom may be any practical material</a:t>
            </a:r>
            <a:endParaRPr lang="en-US" altLang="en-US" sz="16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1600" dirty="0"/>
              <a:t>A “shower curtain” Yagi has been designed and tested (Leslie Eaton, K5LLE in Houston)</a:t>
            </a:r>
            <a:endParaRPr lang="en-US" altLang="en-US" sz="1600" dirty="0"/>
          </a:p>
        </p:txBody>
      </p:sp>
    </p:spTree>
  </p:cSld>
  <p:clrMapOvr>
    <a:masterClrMapping/>
  </p:clrMapOvr>
  <p:transition spd="med"/>
  <p:timing>
    <p:tnLst>
      <p:par>
        <p:cTn id="1" dur="indefinite"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2226" name="Rectangle 1"/>
          <p:cNvSpPr>
            <a:spLocks noGrp="1"/>
          </p:cNvSpPr>
          <p:nvPr>
            <p:ph type="title"/>
          </p:nvPr>
        </p:nvSpPr>
        <p:spPr>
          <a:xfrm>
            <a:off x="503238" y="225425"/>
            <a:ext cx="9070975" cy="779463"/>
          </a:xfrm>
          <a:solidFill>
            <a:srgbClr val="FFF685">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Lots of Yagi antennas</a:t>
            </a:r>
            <a:endParaRPr lang="en-US" altLang="en-US" dirty="0"/>
          </a:p>
        </p:txBody>
      </p:sp>
      <p:pic>
        <p:nvPicPr>
          <p:cNvPr id="52227" name="Picture 2"/>
          <p:cNvPicPr>
            <a:picLocks noChangeAspect="1"/>
          </p:cNvPicPr>
          <p:nvPr/>
        </p:nvPicPr>
        <p:blipFill>
          <a:blip r:embed="rId1"/>
          <a:stretch>
            <a:fillRect/>
          </a:stretch>
        </p:blipFill>
        <p:spPr>
          <a:xfrm>
            <a:off x="457200" y="1173163"/>
            <a:ext cx="4389438" cy="1755775"/>
          </a:xfrm>
          <a:prstGeom prst="rect">
            <a:avLst/>
          </a:prstGeom>
          <a:noFill/>
          <a:ln w="9525">
            <a:noFill/>
          </a:ln>
        </p:spPr>
      </p:pic>
      <p:pic>
        <p:nvPicPr>
          <p:cNvPr id="52228" name="Picture 3"/>
          <p:cNvPicPr>
            <a:picLocks noChangeAspect="1"/>
          </p:cNvPicPr>
          <p:nvPr/>
        </p:nvPicPr>
        <p:blipFill>
          <a:blip r:embed="rId2"/>
          <a:stretch>
            <a:fillRect/>
          </a:stretch>
        </p:blipFill>
        <p:spPr>
          <a:xfrm>
            <a:off x="457200" y="3017838"/>
            <a:ext cx="3292475" cy="1738312"/>
          </a:xfrm>
          <a:prstGeom prst="rect">
            <a:avLst/>
          </a:prstGeom>
          <a:noFill/>
          <a:ln w="9525">
            <a:noFill/>
          </a:ln>
        </p:spPr>
      </p:pic>
      <p:pic>
        <p:nvPicPr>
          <p:cNvPr id="52229" name="Picture 4"/>
          <p:cNvPicPr>
            <a:picLocks noChangeAspect="1"/>
          </p:cNvPicPr>
          <p:nvPr/>
        </p:nvPicPr>
        <p:blipFill>
          <a:blip r:embed="rId3"/>
          <a:stretch>
            <a:fillRect/>
          </a:stretch>
        </p:blipFill>
        <p:spPr>
          <a:xfrm>
            <a:off x="6858000" y="1114425"/>
            <a:ext cx="2857500" cy="1019175"/>
          </a:xfrm>
          <a:prstGeom prst="rect">
            <a:avLst/>
          </a:prstGeom>
          <a:noFill/>
          <a:ln w="9525">
            <a:noFill/>
          </a:ln>
        </p:spPr>
      </p:pic>
      <p:pic>
        <p:nvPicPr>
          <p:cNvPr id="52230" name="Picture 5"/>
          <p:cNvPicPr>
            <a:picLocks noChangeAspect="1"/>
          </p:cNvPicPr>
          <p:nvPr/>
        </p:nvPicPr>
        <p:blipFill>
          <a:blip r:embed="rId4"/>
          <a:srcRect r="51337" b="62520"/>
          <a:stretch>
            <a:fillRect/>
          </a:stretch>
        </p:blipFill>
        <p:spPr>
          <a:xfrm>
            <a:off x="5133975" y="1828800"/>
            <a:ext cx="1906588" cy="1189038"/>
          </a:xfrm>
          <a:prstGeom prst="rect">
            <a:avLst/>
          </a:prstGeom>
          <a:noFill/>
          <a:ln w="9525">
            <a:noFill/>
          </a:ln>
        </p:spPr>
      </p:pic>
      <p:pic>
        <p:nvPicPr>
          <p:cNvPr id="52231" name="Picture 6"/>
          <p:cNvPicPr>
            <a:picLocks noChangeAspect="1"/>
          </p:cNvPicPr>
          <p:nvPr/>
        </p:nvPicPr>
        <p:blipFill>
          <a:blip r:embed="rId5"/>
          <a:stretch>
            <a:fillRect/>
          </a:stretch>
        </p:blipFill>
        <p:spPr>
          <a:xfrm>
            <a:off x="7386638" y="2193925"/>
            <a:ext cx="2487612" cy="2103438"/>
          </a:xfrm>
          <a:prstGeom prst="rect">
            <a:avLst/>
          </a:prstGeom>
          <a:noFill/>
          <a:ln w="9525">
            <a:noFill/>
          </a:ln>
        </p:spPr>
      </p:pic>
      <p:pic>
        <p:nvPicPr>
          <p:cNvPr id="52232" name="Picture 7"/>
          <p:cNvPicPr>
            <a:picLocks noChangeAspect="1"/>
          </p:cNvPicPr>
          <p:nvPr/>
        </p:nvPicPr>
        <p:blipFill>
          <a:blip r:embed="rId6"/>
          <a:stretch>
            <a:fillRect/>
          </a:stretch>
        </p:blipFill>
        <p:spPr>
          <a:xfrm>
            <a:off x="3932238" y="3149600"/>
            <a:ext cx="2835275" cy="2428875"/>
          </a:xfrm>
          <a:prstGeom prst="rect">
            <a:avLst/>
          </a:prstGeom>
          <a:noFill/>
          <a:ln w="9525">
            <a:noFill/>
          </a:ln>
        </p:spPr>
      </p:pic>
    </p:spTree>
  </p:cSld>
  <p:clrMapOvr>
    <a:masterClrMapping/>
  </p:clrMapOvr>
  <p:transition spd="med"/>
  <p:timing>
    <p:tnLst>
      <p:par>
        <p:cTn id="1" dur="indefinite"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4274" name="Rectangle 1"/>
          <p:cNvSpPr>
            <a:spLocks noGrp="1"/>
          </p:cNvSpPr>
          <p:nvPr>
            <p:ph type="title"/>
          </p:nvPr>
        </p:nvSpPr>
        <p:spPr>
          <a:xfrm>
            <a:off x="503238" y="225425"/>
            <a:ext cx="9070975" cy="946150"/>
          </a:xfrm>
          <a:solidFill>
            <a:srgbClr val="8CCFB7">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References</a:t>
            </a:r>
            <a:endParaRPr lang="en-US" altLang="en-US" dirty="0"/>
          </a:p>
        </p:txBody>
      </p:sp>
      <p:sp>
        <p:nvSpPr>
          <p:cNvPr id="54275" name="Rectangle 2"/>
          <p:cNvSpPr>
            <a:spLocks noGrp="1"/>
          </p:cNvSpPr>
          <p:nvPr>
            <p:ph idx="1"/>
          </p:nvPr>
        </p:nvSpPr>
        <p:spPr>
          <a:xfrm>
            <a:off x="503238" y="1327150"/>
            <a:ext cx="9070975" cy="3287713"/>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Wikipedia articles: “Yagi Antenna”, “Yagi”, “Uda”</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ARRL Antenna Book 23</a:t>
            </a:r>
            <a:r>
              <a:rPr lang="en-US" altLang="en-US" baseline="33000" dirty="0"/>
              <a:t>rd</a:t>
            </a:r>
            <a:r>
              <a:rPr lang="en-US" altLang="en-US" dirty="0"/>
              <a:t> Edition: “Chapter 11, The Yagi Antenna”</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National Bureau of Standards Tech Note 688: “Yagi Antenna Design”</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IEEE Transactions on Antennas and Propagation, June 1991 story about the “Newmann Note”</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“Yagi Antenna Design” by Dr. James L. Lawson</a:t>
            </a:r>
            <a:endParaRPr lang="en-US" altLang="en-US" dirty="0"/>
          </a:p>
        </p:txBody>
      </p:sp>
    </p:spTree>
  </p:cSld>
  <p:clrMapOvr>
    <a:masterClrMapping/>
  </p:clrMapOvr>
  <p:transition spd="med"/>
  <p:timing>
    <p:tnLst>
      <p:par>
        <p:cTn id="1" dur="indefinite"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6322" name="Rectangle 1"/>
          <p:cNvSpPr>
            <a:spLocks noGrp="1"/>
          </p:cNvSpPr>
          <p:nvPr>
            <p:ph type="title"/>
          </p:nvPr>
        </p:nvSpPr>
        <p:spPr>
          <a:xfrm>
            <a:off x="503238" y="225425"/>
            <a:ext cx="9070975" cy="946150"/>
          </a:xfrm>
          <a:solidFill>
            <a:srgbClr val="ADC5E7">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Comment from NBS</a:t>
            </a:r>
            <a:endParaRPr lang="en-US" altLang="en-US" dirty="0"/>
          </a:p>
        </p:txBody>
      </p:sp>
      <p:sp>
        <p:nvSpPr>
          <p:cNvPr id="56323" name="Rectangle 2"/>
          <p:cNvSpPr>
            <a:spLocks noGrp="1"/>
          </p:cNvSpPr>
          <p:nvPr>
            <p:ph idx="1"/>
          </p:nvPr>
        </p:nvSpPr>
        <p:spPr>
          <a:xfrm>
            <a:off x="503555" y="1327150"/>
            <a:ext cx="9070975" cy="3891280"/>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Discussing Yagi’s IRE paper. “Beam transmission of ultra short waves”, Proc. IRE Vol 16, No. 6, June 1928, pp. 715-741.</a:t>
            </a:r>
            <a:endParaRPr lang="en-US" altLang="en-US" sz="2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“Prof. Yagi’s remarkable work stimulates thought of a radical order.  I venture to suggest that before many years radio operations will generally be considered divided into two classes, broadcasting and directive radio … I have never listened to a paper that I felt so sure was destined to be a classic.”  – J. Howard Dellinger, Chief of the Central Radio Propagation Laboratory.</a:t>
            </a:r>
            <a:endParaRPr lang="en-US" altLang="en-US" sz="2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Quoted in “Achievement in Radio” Oct 1986.</a:t>
            </a:r>
            <a:endParaRPr lang="en-US" altLang="en-US" sz="2400" dirty="0"/>
          </a:p>
        </p:txBody>
      </p:sp>
    </p:spTree>
  </p:cSld>
  <p:clrMapOvr>
    <a:masterClrMapping/>
  </p:clrMapOvr>
  <p:transition spd="med"/>
  <p:timing>
    <p:tnLst>
      <p:par>
        <p:cTn id="1" dur="indefinite"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8370" name="Rectangle 1"/>
          <p:cNvSpPr>
            <a:spLocks noGrp="1"/>
          </p:cNvSpPr>
          <p:nvPr>
            <p:ph type="title"/>
          </p:nvPr>
        </p:nvSpPr>
        <p:spPr>
          <a:xfrm>
            <a:off x="503238" y="225425"/>
            <a:ext cx="9070975" cy="946150"/>
          </a:xfrm>
          <a:solidFill>
            <a:srgbClr val="72BF44">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More than TV</a:t>
            </a:r>
            <a:endParaRPr lang="en-US" altLang="en-US" dirty="0"/>
          </a:p>
        </p:txBody>
      </p:sp>
      <p:sp>
        <p:nvSpPr>
          <p:cNvPr id="58371" name="Rectangle 2"/>
          <p:cNvSpPr>
            <a:spLocks noGrp="1"/>
          </p:cNvSpPr>
          <p:nvPr>
            <p:ph idx="1"/>
          </p:nvPr>
        </p:nvSpPr>
        <p:spPr>
          <a:xfrm>
            <a:off x="503238" y="1327150"/>
            <a:ext cx="9070975" cy="2971800"/>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Navigation aids for air travel (beacons, markers)</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Communication links (school zone traffic signals)</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Patch antennas for GPS (2-element!)</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Satellite TV (not just a dish?)</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Interference locator</a:t>
            </a:r>
            <a:endParaRPr lang="en-US" altLang="en-US" dirty="0"/>
          </a:p>
        </p:txBody>
      </p:sp>
      <p:pic>
        <p:nvPicPr>
          <p:cNvPr id="58372" name="Picture 3"/>
          <p:cNvPicPr>
            <a:picLocks noChangeAspect="1"/>
          </p:cNvPicPr>
          <p:nvPr/>
        </p:nvPicPr>
        <p:blipFill>
          <a:blip r:embed="rId1"/>
          <a:stretch>
            <a:fillRect/>
          </a:stretch>
        </p:blipFill>
        <p:spPr>
          <a:xfrm>
            <a:off x="6308725" y="3475038"/>
            <a:ext cx="2689225" cy="1912937"/>
          </a:xfrm>
          <a:prstGeom prst="rect">
            <a:avLst/>
          </a:prstGeom>
          <a:noFill/>
          <a:ln w="9525">
            <a:noFill/>
          </a:ln>
        </p:spPr>
      </p:pic>
    </p:spTree>
  </p:cSld>
  <p:clrMapOvr>
    <a:masterClrMapping/>
  </p:clrMapOvr>
  <p:transition spd="med"/>
  <p:timing>
    <p:tnLst>
      <p:par>
        <p:cTn id="1" dur="indefinite"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0418" name="Rectangle 1"/>
          <p:cNvSpPr>
            <a:spLocks noGrp="1"/>
          </p:cNvSpPr>
          <p:nvPr>
            <p:ph type="title"/>
          </p:nvPr>
        </p:nvSpPr>
        <p:spPr>
          <a:xfrm>
            <a:off x="503238" y="225425"/>
            <a:ext cx="9070975" cy="946150"/>
          </a:xfrm>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Thank You!</a:t>
            </a:r>
            <a:endParaRPr lang="en-US" altLang="en-US" dirty="0"/>
          </a:p>
        </p:txBody>
      </p:sp>
      <p:sp>
        <p:nvSpPr>
          <p:cNvPr id="60419" name="Rectangle 2"/>
          <p:cNvSpPr>
            <a:spLocks noGrp="1"/>
          </p:cNvSpPr>
          <p:nvPr>
            <p:ph idx="1"/>
          </p:nvPr>
        </p:nvSpPr>
        <p:spPr>
          <a:xfrm>
            <a:off x="503238" y="1327150"/>
            <a:ext cx="9070975" cy="3287713"/>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IEEE Central Texas Section</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IEEE Life Members Affinity Group, Austin</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IEEE Communications Society</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Wikipedia</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YouTube</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San Antonio Radio Club</a:t>
            </a:r>
            <a:endParaRPr lang="en-US" altLang="en-US" dirty="0"/>
          </a:p>
        </p:txBody>
      </p:sp>
    </p:spTree>
  </p:cSld>
  <p:clrMapOvr>
    <a:masterClrMapping/>
  </p:clrMapOvr>
  <p:transition spd="med"/>
  <p:timing>
    <p:tnLst>
      <p:par>
        <p:cTn id="1" dur="indefinite"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7170" name="Rectangle 1"/>
          <p:cNvSpPr>
            <a:spLocks noGrp="1"/>
          </p:cNvSpPr>
          <p:nvPr>
            <p:ph type="title"/>
          </p:nvPr>
        </p:nvSpPr>
        <p:spPr>
          <a:xfrm>
            <a:off x="503238" y="274638"/>
            <a:ext cx="9070975" cy="731837"/>
          </a:xfrm>
          <a:solidFill>
            <a:srgbClr val="FFF450">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Yagi-Uda Antenna</a:t>
            </a:r>
            <a:endParaRPr lang="en-US" altLang="en-US" dirty="0"/>
          </a:p>
        </p:txBody>
      </p:sp>
      <p:sp>
        <p:nvSpPr>
          <p:cNvPr id="7171" name="Rectangle 2"/>
          <p:cNvSpPr>
            <a:spLocks noGrp="1"/>
          </p:cNvSpPr>
          <p:nvPr>
            <p:ph idx="1"/>
          </p:nvPr>
        </p:nvSpPr>
        <p:spPr>
          <a:xfrm>
            <a:off x="503238" y="1100138"/>
            <a:ext cx="7085012" cy="3287712"/>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Invented in Japan ~1926</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Hidetsugu Yagi (January 28, 1886 – January 19, 1976)</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Shintaro Uda (June 1, 1896 – August 18, 1976)</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Tohoku Imperial University</a:t>
            </a:r>
            <a:endParaRPr lang="en-US" altLang="en-US" dirty="0"/>
          </a:p>
        </p:txBody>
      </p:sp>
      <p:pic>
        <p:nvPicPr>
          <p:cNvPr id="7172" name="Picture 3"/>
          <p:cNvPicPr>
            <a:picLocks noChangeAspect="1"/>
          </p:cNvPicPr>
          <p:nvPr/>
        </p:nvPicPr>
        <p:blipFill>
          <a:blip r:embed="rId1"/>
          <a:stretch>
            <a:fillRect/>
          </a:stretch>
        </p:blipFill>
        <p:spPr>
          <a:xfrm>
            <a:off x="8137525" y="1166813"/>
            <a:ext cx="1481138" cy="1851025"/>
          </a:xfrm>
          <a:prstGeom prst="rect">
            <a:avLst/>
          </a:prstGeom>
          <a:noFill/>
          <a:ln w="9525">
            <a:noFill/>
          </a:ln>
        </p:spPr>
      </p:pic>
      <p:pic>
        <p:nvPicPr>
          <p:cNvPr id="7173" name="Picture 4"/>
          <p:cNvPicPr>
            <a:picLocks noChangeAspect="1"/>
          </p:cNvPicPr>
          <p:nvPr/>
        </p:nvPicPr>
        <p:blipFill>
          <a:blip r:embed="rId2"/>
          <a:stretch>
            <a:fillRect/>
          </a:stretch>
        </p:blipFill>
        <p:spPr>
          <a:xfrm>
            <a:off x="8059738" y="3395663"/>
            <a:ext cx="1541462" cy="1541462"/>
          </a:xfrm>
          <a:prstGeom prst="rect">
            <a:avLst/>
          </a:prstGeom>
          <a:noFill/>
          <a:ln w="9525">
            <a:noFill/>
          </a:ln>
        </p:spPr>
      </p:pic>
    </p:spTree>
  </p:cSld>
  <p:clrMapOvr>
    <a:masterClrMapping/>
  </p:clrMapOvr>
  <p:transition spd="med"/>
  <p:timing>
    <p:tnLst>
      <p:par>
        <p:cTn id="1" dur="indefinite"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2466" name="Rectangle 1"/>
          <p:cNvSpPr>
            <a:spLocks noGrp="1"/>
          </p:cNvSpPr>
          <p:nvPr>
            <p:ph type="title"/>
          </p:nvPr>
        </p:nvSpPr>
        <p:spPr>
          <a:xfrm>
            <a:off x="503238" y="225425"/>
            <a:ext cx="9070975" cy="946150"/>
          </a:xfrm>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Disclaimer</a:t>
            </a:r>
            <a:endParaRPr lang="en-US" altLang="en-US" dirty="0"/>
          </a:p>
        </p:txBody>
      </p:sp>
      <p:sp>
        <p:nvSpPr>
          <p:cNvPr id="62467" name="Rectangle 2"/>
          <p:cNvSpPr>
            <a:spLocks noGrp="1"/>
          </p:cNvSpPr>
          <p:nvPr>
            <p:ph idx="1"/>
          </p:nvPr>
        </p:nvSpPr>
        <p:spPr>
          <a:xfrm>
            <a:off x="503238" y="1327150"/>
            <a:ext cx="9070975" cy="3287713"/>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This is an informal paper.</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I have attempted to give credit where it is due.</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Any errors are probably my fault.</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Suggestions and corrections may be sent to me at this e-mail address: t.p.obrien@ieee.org</a:t>
            </a:r>
            <a:endParaRPr lang="en-US" altLang="en-US" dirty="0"/>
          </a:p>
        </p:txBody>
      </p:sp>
    </p:spTree>
  </p:cSld>
  <p:clrMapOvr>
    <a:masterClrMapping/>
  </p:clrMapOvr>
  <p:transition spd="med"/>
  <p:timing>
    <p:tnLst>
      <p:par>
        <p:cTn id="1" dur="indefinite"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9218" name="Rectangle 1"/>
          <p:cNvSpPr>
            <a:spLocks noGrp="1"/>
          </p:cNvSpPr>
          <p:nvPr>
            <p:ph type="title"/>
          </p:nvPr>
        </p:nvSpPr>
        <p:spPr>
          <a:xfrm>
            <a:off x="503238" y="225425"/>
            <a:ext cx="9070975" cy="946150"/>
          </a:xfrm>
          <a:solidFill>
            <a:srgbClr val="FFF685">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1926 US Patent</a:t>
            </a:r>
            <a:endParaRPr lang="en-US" altLang="en-US" dirty="0"/>
          </a:p>
        </p:txBody>
      </p:sp>
      <p:sp>
        <p:nvSpPr>
          <p:cNvPr id="9219" name="Rectangle 2"/>
          <p:cNvSpPr>
            <a:spLocks noGrp="1"/>
          </p:cNvSpPr>
          <p:nvPr>
            <p:ph idx="1"/>
          </p:nvPr>
        </p:nvSpPr>
        <p:spPr>
          <a:xfrm>
            <a:off x="517525" y="1189038"/>
            <a:ext cx="9358313" cy="2286000"/>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Uda was Yagi’s supervisor at Tohoku University*</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Yagi submitted a patent application and a research paper under his own name.</a:t>
            </a:r>
            <a:endParaRPr lang="en-US" altLang="en-US" dirty="0"/>
          </a:p>
        </p:txBody>
      </p:sp>
      <p:sp>
        <p:nvSpPr>
          <p:cNvPr id="9220" name="Text Box 3"/>
          <p:cNvSpPr txBox="1"/>
          <p:nvPr/>
        </p:nvSpPr>
        <p:spPr>
          <a:xfrm>
            <a:off x="731838" y="3382963"/>
            <a:ext cx="5121275" cy="1370012"/>
          </a:xfrm>
          <a:prstGeom prst="rect">
            <a:avLst/>
          </a:prstGeom>
          <a:solidFill>
            <a:srgbClr val="BEE3D3"/>
          </a:solidFill>
          <a:ln w="9525">
            <a:noFill/>
          </a:ln>
        </p:spPr>
        <p:txBody>
          <a:bodyPr lIns="90000" tIns="60840" rIns="90000" bIns="45000"/>
          <a:p>
            <a:pPr defTabSz="457200" eaLnBrk="1">
              <a:lnSpc>
                <a:spcPct val="93000"/>
              </a:lnSpc>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latin typeface="Arial" panose="020B0604020202020204" pitchFamily="34" charset="0"/>
              </a:rPr>
              <a:t>* Founded 1907, one of seven Imperial Universities.  These former Imperial Universities are generally perceived as Japan’s equivalent of the Ivy League in the U.S. and the Golden Triangle in the U.K.</a:t>
            </a:r>
            <a:endParaRPr lang="en-US" altLang="en-US" dirty="0">
              <a:solidFill>
                <a:srgbClr val="000000"/>
              </a:solidFill>
              <a:latin typeface="Arial" panose="020B0604020202020204" pitchFamily="34" charset="0"/>
            </a:endParaRPr>
          </a:p>
        </p:txBody>
      </p:sp>
      <p:pic>
        <p:nvPicPr>
          <p:cNvPr id="9221" name="Picture 4"/>
          <p:cNvPicPr>
            <a:picLocks noChangeAspect="1"/>
          </p:cNvPicPr>
          <p:nvPr/>
        </p:nvPicPr>
        <p:blipFill>
          <a:blip r:embed="rId1"/>
          <a:srcRect t="8330"/>
          <a:stretch>
            <a:fillRect/>
          </a:stretch>
        </p:blipFill>
        <p:spPr>
          <a:xfrm>
            <a:off x="6221413" y="2873375"/>
            <a:ext cx="2922587" cy="2011363"/>
          </a:xfrm>
          <a:prstGeom prst="rect">
            <a:avLst/>
          </a:prstGeom>
          <a:noFill/>
          <a:ln w="9525">
            <a:noFill/>
          </a:ln>
        </p:spPr>
      </p:pic>
      <p:sp>
        <p:nvSpPr>
          <p:cNvPr id="9222" name="Text Box 5"/>
          <p:cNvSpPr txBox="1"/>
          <p:nvPr/>
        </p:nvSpPr>
        <p:spPr>
          <a:xfrm>
            <a:off x="5851525" y="4868863"/>
            <a:ext cx="3749675" cy="346075"/>
          </a:xfrm>
          <a:prstGeom prst="rect">
            <a:avLst/>
          </a:prstGeom>
          <a:noFill/>
          <a:ln w="9525">
            <a:noFill/>
          </a:ln>
        </p:spPr>
        <p:txBody>
          <a:bodyPr lIns="90000" tIns="60840" rIns="90000" bIns="45000"/>
          <a:p>
            <a:pPr defTabSz="457200" eaLnBrk="1">
              <a:lnSpc>
                <a:spcPct val="93000"/>
              </a:lnSpc>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latin typeface="Arial" panose="020B0604020202020204" pitchFamily="34" charset="0"/>
              </a:rPr>
              <a:t>Tohoku Imperial University in 1913</a:t>
            </a:r>
            <a:endParaRPr lang="en-US" altLang="en-US" dirty="0">
              <a:solidFill>
                <a:srgbClr val="000000"/>
              </a:solidFill>
              <a:latin typeface="Arial" panose="020B0604020202020204" pitchFamily="34" charset="0"/>
            </a:endParaRPr>
          </a:p>
        </p:txBody>
      </p:sp>
    </p:spTree>
  </p:cSld>
  <p:clrMapOvr>
    <a:masterClrMapping/>
  </p:clrMapOvr>
  <p:transition spd="med"/>
  <p:timing>
    <p:tnLst>
      <p:par>
        <p:cTn id="1" dur="indefinite"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1266" name="Rectangle 1"/>
          <p:cNvSpPr>
            <a:spLocks noGrp="1"/>
          </p:cNvSpPr>
          <p:nvPr>
            <p:ph type="title"/>
          </p:nvPr>
        </p:nvSpPr>
        <p:spPr>
          <a:xfrm>
            <a:off x="503238" y="225425"/>
            <a:ext cx="9070975" cy="946150"/>
          </a:xfrm>
          <a:solidFill>
            <a:srgbClr val="FFF450">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1926 US Patent</a:t>
            </a:r>
            <a:endParaRPr lang="en-US" altLang="en-US" dirty="0"/>
          </a:p>
        </p:txBody>
      </p:sp>
      <p:pic>
        <p:nvPicPr>
          <p:cNvPr id="11267" name="Picture 2"/>
          <p:cNvPicPr>
            <a:picLocks noChangeAspect="1"/>
          </p:cNvPicPr>
          <p:nvPr/>
        </p:nvPicPr>
        <p:blipFill>
          <a:blip r:embed="rId1"/>
          <a:stretch>
            <a:fillRect/>
          </a:stretch>
        </p:blipFill>
        <p:spPr>
          <a:xfrm>
            <a:off x="1677988" y="1327150"/>
            <a:ext cx="2078037" cy="3287713"/>
          </a:xfrm>
          <a:prstGeom prst="rect">
            <a:avLst/>
          </a:prstGeom>
          <a:noFill/>
          <a:ln w="36720" cap="flat" cmpd="sng">
            <a:solidFill>
              <a:srgbClr val="000000"/>
            </a:solidFill>
            <a:prstDash val="solid"/>
            <a:round/>
            <a:headEnd type="none" w="med" len="med"/>
            <a:tailEnd type="none" w="med" len="med"/>
          </a:ln>
        </p:spPr>
      </p:pic>
      <p:sp>
        <p:nvSpPr>
          <p:cNvPr id="11268" name="Rectangle 3"/>
          <p:cNvSpPr>
            <a:spLocks noGrp="1"/>
          </p:cNvSpPr>
          <p:nvPr>
            <p:ph sz="half" idx="1"/>
          </p:nvPr>
        </p:nvSpPr>
        <p:spPr>
          <a:xfrm>
            <a:off x="4389438" y="1371600"/>
            <a:ext cx="4427537" cy="3287713"/>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The drawing is  not as obvious as other, later illustrations.</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But the claims are right on (directionality, beam forming).</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Filing date 1926, grant date 1932</a:t>
            </a:r>
            <a:endParaRPr lang="en-US" altLang="en-US" dirty="0"/>
          </a:p>
        </p:txBody>
      </p:sp>
    </p:spTree>
  </p:cSld>
  <p:clrMapOvr>
    <a:masterClrMapping/>
  </p:clrMapOvr>
  <p:transition spd="med"/>
  <p:timing>
    <p:tnLst>
      <p:par>
        <p:cTn id="1" dur="indefinite"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3314" name="Rectangle 1"/>
          <p:cNvSpPr>
            <a:spLocks noGrp="1"/>
          </p:cNvSpPr>
          <p:nvPr>
            <p:ph type="title"/>
          </p:nvPr>
        </p:nvSpPr>
        <p:spPr>
          <a:xfrm>
            <a:off x="503238" y="92075"/>
            <a:ext cx="9070975" cy="946150"/>
          </a:xfrm>
          <a:solidFill>
            <a:srgbClr val="FFF685">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1930 paper</a:t>
            </a:r>
            <a:endParaRPr lang="en-US" altLang="en-US" dirty="0"/>
          </a:p>
        </p:txBody>
      </p:sp>
      <p:sp>
        <p:nvSpPr>
          <p:cNvPr id="13315" name="Rectangle 2"/>
          <p:cNvSpPr>
            <a:spLocks noGrp="1"/>
          </p:cNvSpPr>
          <p:nvPr>
            <p:ph sz="half" idx="1"/>
          </p:nvPr>
        </p:nvSpPr>
        <p:spPr>
          <a:xfrm>
            <a:off x="6016625" y="1379538"/>
            <a:ext cx="3635375" cy="1965325"/>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Content similar to the patent language</a:t>
            </a:r>
            <a:endParaRPr lang="en-US" altLang="en-US"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dirty="0"/>
              <a:t>The illustrations get the point across very well.</a:t>
            </a:r>
            <a:endParaRPr lang="en-US" altLang="en-US" dirty="0"/>
          </a:p>
        </p:txBody>
      </p:sp>
      <p:pic>
        <p:nvPicPr>
          <p:cNvPr id="13316" name="Picture 3"/>
          <p:cNvPicPr>
            <a:picLocks noChangeAspect="1"/>
          </p:cNvPicPr>
          <p:nvPr/>
        </p:nvPicPr>
        <p:blipFill>
          <a:blip r:embed="rId1"/>
          <a:stretch>
            <a:fillRect/>
          </a:stretch>
        </p:blipFill>
        <p:spPr>
          <a:xfrm>
            <a:off x="207963" y="1189038"/>
            <a:ext cx="5643562" cy="3649662"/>
          </a:xfrm>
          <a:prstGeom prst="rect">
            <a:avLst/>
          </a:prstGeom>
          <a:noFill/>
          <a:ln w="18360" cap="flat" cmpd="sng">
            <a:solidFill>
              <a:srgbClr val="000000"/>
            </a:solidFill>
            <a:prstDash val="sysDot"/>
            <a:round/>
            <a:headEnd type="none" w="med" len="med"/>
            <a:tailEnd type="none" w="med" len="med"/>
          </a:ln>
        </p:spPr>
      </p:pic>
      <p:pic>
        <p:nvPicPr>
          <p:cNvPr id="13317" name="Picture 4"/>
          <p:cNvPicPr>
            <a:picLocks noChangeAspect="1"/>
          </p:cNvPicPr>
          <p:nvPr/>
        </p:nvPicPr>
        <p:blipFill>
          <a:blip r:embed="rId2"/>
          <a:stretch>
            <a:fillRect/>
          </a:stretch>
        </p:blipFill>
        <p:spPr>
          <a:xfrm>
            <a:off x="4479925" y="4022725"/>
            <a:ext cx="5021263" cy="1119188"/>
          </a:xfrm>
          <a:prstGeom prst="rect">
            <a:avLst/>
          </a:prstGeom>
          <a:noFill/>
          <a:ln w="18360" cap="flat" cmpd="sng">
            <a:solidFill>
              <a:srgbClr val="000000"/>
            </a:solidFill>
            <a:prstDash val="solid"/>
            <a:round/>
            <a:headEnd type="none" w="med" len="med"/>
            <a:tailEnd type="none" w="med" len="med"/>
          </a:ln>
        </p:spPr>
      </p:pic>
    </p:spTree>
  </p:cSld>
  <p:clrMapOvr>
    <a:masterClrMapping/>
  </p:clrMapOvr>
  <p:transition spd="med"/>
  <p:timing>
    <p:tnLst>
      <p:par>
        <p:cTn id="1" dur="indefinite"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5362" name="Rectangle 1"/>
          <p:cNvSpPr>
            <a:spLocks noGrp="1"/>
          </p:cNvSpPr>
          <p:nvPr>
            <p:ph type="title"/>
          </p:nvPr>
        </p:nvSpPr>
        <p:spPr>
          <a:xfrm>
            <a:off x="503238" y="225425"/>
            <a:ext cx="9070975" cy="946150"/>
          </a:xfrm>
          <a:solidFill>
            <a:srgbClr val="FFF685">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Allies used the invention in radar</a:t>
            </a:r>
            <a:endParaRPr lang="en-US" altLang="en-US" dirty="0"/>
          </a:p>
        </p:txBody>
      </p:sp>
      <p:sp>
        <p:nvSpPr>
          <p:cNvPr id="15363" name="Rectangle 2"/>
          <p:cNvSpPr>
            <a:spLocks noGrp="1"/>
          </p:cNvSpPr>
          <p:nvPr>
            <p:ph idx="1"/>
          </p:nvPr>
        </p:nvSpPr>
        <p:spPr>
          <a:xfrm>
            <a:off x="503238" y="1327150"/>
            <a:ext cx="9070975" cy="3287713"/>
          </a:xfrm>
          <a:ln/>
        </p:spPr>
        <p:txBody>
          <a:bodyPr vert="horz" wrap="square" lIns="0" tIns="28440" rIns="0" bIns="0" anchor="t"/>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Germany used the invention to lesser extent.  </a:t>
            </a:r>
            <a:endParaRPr lang="en-US" altLang="en-US" sz="2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Japan made some use of the Yagi antenna in airborne radar, late in World War II.</a:t>
            </a:r>
            <a:endParaRPr lang="en-US" altLang="en-US" sz="2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One Japanese historian says that the Battle of Midway was an “ambush” partly due to the long-range radar enabled by the Yagi antenna.  </a:t>
            </a:r>
            <a:endParaRPr lang="en-US" altLang="en-US" sz="2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Japanese captured a tech manual on a British searchlight guidance system but didn’t understand the English idiom.  </a:t>
            </a:r>
            <a:endParaRPr lang="en-US" altLang="en-US" sz="2400" dirty="0"/>
          </a:p>
          <a:p>
            <a:pPr marL="428625" indent="-323850" defTabSz="457200" eaLnBrk="1">
              <a:buClr>
                <a:srgbClr val="000000"/>
              </a:buClr>
              <a:buSzPct val="45000"/>
              <a:buFont typeface="Wingdings" panose="05000000000000000000" pitchFamily="2" charset="2"/>
              <a:buChar char=""/>
              <a:tabLst>
                <a:tab pos="428625" algn="l"/>
                <a:tab pos="541655" algn="l"/>
                <a:tab pos="998855" algn="l"/>
                <a:tab pos="1456055" algn="l"/>
                <a:tab pos="1913255" algn="l"/>
                <a:tab pos="2370455" algn="l"/>
                <a:tab pos="2827655" algn="l"/>
                <a:tab pos="3284855" algn="l"/>
                <a:tab pos="3742055" algn="l"/>
                <a:tab pos="4199255" algn="l"/>
                <a:tab pos="4656455" algn="l"/>
                <a:tab pos="5113655" algn="l"/>
                <a:tab pos="5570855" algn="l"/>
                <a:tab pos="6028055" algn="l"/>
                <a:tab pos="6485255" algn="l"/>
                <a:tab pos="6942455" algn="l"/>
                <a:tab pos="7399655" algn="l"/>
                <a:tab pos="7856855" algn="l"/>
                <a:tab pos="8314055" algn="l"/>
                <a:tab pos="8771255" algn="l"/>
                <a:tab pos="9228455" algn="l"/>
              </a:tabLst>
            </a:pPr>
            <a:r>
              <a:rPr lang="en-US" altLang="en-US" sz="2400" dirty="0"/>
              <a:t>Germany gave Japan a “Wurzburg” radar as used in Normandy.</a:t>
            </a:r>
            <a:endParaRPr lang="en-US" altLang="en-US" sz="2400" dirty="0"/>
          </a:p>
        </p:txBody>
      </p:sp>
    </p:spTree>
  </p:cSld>
  <p:clrMapOvr>
    <a:masterClrMapping/>
  </p:clrMapOvr>
  <p:transition spd="med"/>
  <p:timing>
    <p:tnLst>
      <p:par>
        <p:cTn id="1" dur="indefinite"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7410" name="Rectangle 1"/>
          <p:cNvSpPr>
            <a:spLocks noGrp="1"/>
          </p:cNvSpPr>
          <p:nvPr>
            <p:ph type="title"/>
          </p:nvPr>
        </p:nvSpPr>
        <p:spPr>
          <a:xfrm>
            <a:off x="503238" y="225425"/>
            <a:ext cx="9070975" cy="792163"/>
          </a:xfrm>
          <a:solidFill>
            <a:srgbClr val="FFF685">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German radar antennas</a:t>
            </a:r>
            <a:endParaRPr lang="en-US" altLang="en-US" dirty="0"/>
          </a:p>
        </p:txBody>
      </p:sp>
      <p:pic>
        <p:nvPicPr>
          <p:cNvPr id="17411" name="Picture 2"/>
          <p:cNvPicPr>
            <a:picLocks noChangeAspect="1"/>
          </p:cNvPicPr>
          <p:nvPr/>
        </p:nvPicPr>
        <p:blipFill>
          <a:blip r:embed="rId1"/>
          <a:stretch>
            <a:fillRect/>
          </a:stretch>
        </p:blipFill>
        <p:spPr>
          <a:xfrm>
            <a:off x="2193925" y="1017588"/>
            <a:ext cx="5715000" cy="4286250"/>
          </a:xfrm>
          <a:prstGeom prst="rect">
            <a:avLst/>
          </a:prstGeom>
          <a:noFill/>
          <a:ln w="9525">
            <a:noFill/>
          </a:ln>
        </p:spPr>
      </p:pic>
      <p:sp>
        <p:nvSpPr>
          <p:cNvPr id="17412" name="Text Box 3"/>
          <p:cNvSpPr txBox="1"/>
          <p:nvPr/>
        </p:nvSpPr>
        <p:spPr>
          <a:xfrm>
            <a:off x="7864475" y="4097338"/>
            <a:ext cx="1646238" cy="1114425"/>
          </a:xfrm>
          <a:prstGeom prst="rect">
            <a:avLst/>
          </a:prstGeom>
          <a:solidFill>
            <a:srgbClr val="FFF200"/>
          </a:solidFill>
          <a:ln w="9525">
            <a:noFill/>
          </a:ln>
        </p:spPr>
        <p:txBody>
          <a:bodyPr lIns="90000" tIns="60840" rIns="90000" bIns="45000"/>
          <a:p>
            <a:pPr defTabSz="457200" eaLnBrk="1">
              <a:lnSpc>
                <a:spcPct val="93000"/>
              </a:lnSpc>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latin typeface="Arial" panose="020B0604020202020204" pitchFamily="34" charset="0"/>
              </a:rPr>
              <a:t>Described in “Most Secret War” by R. V. Jones</a:t>
            </a:r>
            <a:endParaRPr lang="en-US" altLang="en-US" dirty="0">
              <a:solidFill>
                <a:srgbClr val="000000"/>
              </a:solidFill>
              <a:latin typeface="Arial" panose="020B0604020202020204" pitchFamily="34" charset="0"/>
            </a:endParaRPr>
          </a:p>
        </p:txBody>
      </p:sp>
    </p:spTree>
  </p:cSld>
  <p:clrMapOvr>
    <a:masterClrMapping/>
  </p:clrMapOvr>
  <p:transition spd="med"/>
  <p:timing>
    <p:tnLst>
      <p:par>
        <p:cTn id="1" dur="indefinite"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9458" name="Rectangle 1"/>
          <p:cNvSpPr>
            <a:spLocks noGrp="1"/>
          </p:cNvSpPr>
          <p:nvPr>
            <p:ph type="title"/>
          </p:nvPr>
        </p:nvSpPr>
        <p:spPr>
          <a:xfrm>
            <a:off x="503238" y="225425"/>
            <a:ext cx="9070975" cy="946150"/>
          </a:xfrm>
          <a:solidFill>
            <a:srgbClr val="FFF450">
              <a:alpha val="100000"/>
            </a:srgbClr>
          </a:solidFill>
          <a:ln/>
        </p:spPr>
        <p:txBody>
          <a:bodyPr vert="horz" wrap="square" lIns="0" tIns="39240" rIns="0" bIns="0" anchor="ctr"/>
          <a:p>
            <a:pPr defTabSz="457200" eaLnBrk="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Airborne radars</a:t>
            </a:r>
            <a:endParaRPr lang="en-US" altLang="en-US" dirty="0"/>
          </a:p>
        </p:txBody>
      </p:sp>
      <p:pic>
        <p:nvPicPr>
          <p:cNvPr id="19459" name="Picture 2"/>
          <p:cNvPicPr>
            <a:picLocks noChangeAspect="1"/>
          </p:cNvPicPr>
          <p:nvPr/>
        </p:nvPicPr>
        <p:blipFill>
          <a:blip r:embed="rId1"/>
          <a:stretch>
            <a:fillRect/>
          </a:stretch>
        </p:blipFill>
        <p:spPr>
          <a:xfrm>
            <a:off x="1016000" y="1212850"/>
            <a:ext cx="3373438" cy="2811463"/>
          </a:xfrm>
          <a:prstGeom prst="rect">
            <a:avLst/>
          </a:prstGeom>
          <a:noFill/>
          <a:ln w="9525">
            <a:noFill/>
          </a:ln>
        </p:spPr>
      </p:pic>
      <p:pic>
        <p:nvPicPr>
          <p:cNvPr id="19460" name="Picture 3"/>
          <p:cNvPicPr>
            <a:picLocks noChangeAspect="1"/>
          </p:cNvPicPr>
          <p:nvPr/>
        </p:nvPicPr>
        <p:blipFill>
          <a:blip r:embed="rId2"/>
          <a:stretch>
            <a:fillRect/>
          </a:stretch>
        </p:blipFill>
        <p:spPr>
          <a:xfrm>
            <a:off x="4489450" y="3255963"/>
            <a:ext cx="4929188" cy="1773237"/>
          </a:xfrm>
          <a:prstGeom prst="rect">
            <a:avLst/>
          </a:prstGeom>
          <a:noFill/>
          <a:ln w="9525">
            <a:noFill/>
          </a:ln>
        </p:spPr>
      </p:pic>
      <p:sp>
        <p:nvSpPr>
          <p:cNvPr id="19461" name="Text Box 4"/>
          <p:cNvSpPr txBox="1"/>
          <p:nvPr/>
        </p:nvSpPr>
        <p:spPr>
          <a:xfrm>
            <a:off x="4754563" y="2835275"/>
            <a:ext cx="4479925" cy="346075"/>
          </a:xfrm>
          <a:prstGeom prst="rect">
            <a:avLst/>
          </a:prstGeom>
          <a:noFill/>
          <a:ln w="9525">
            <a:noFill/>
          </a:ln>
        </p:spPr>
        <p:txBody>
          <a:bodyPr lIns="90000" tIns="60840" rIns="90000" bIns="45000"/>
          <a:p>
            <a:pPr defTabSz="457200" eaLnBrk="1">
              <a:lnSpc>
                <a:spcPct val="93000"/>
              </a:lnSpc>
              <a:buClrTx/>
              <a:buSzPct val="100000"/>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latin typeface="Arial" panose="020B0604020202020204" pitchFamily="34" charset="0"/>
              </a:rPr>
              <a:t>Nakajima J1N1-S (Udvar-Hazy Center)</a:t>
            </a:r>
            <a:endParaRPr lang="en-US" altLang="en-US" dirty="0">
              <a:solidFill>
                <a:srgbClr val="000000"/>
              </a:solidFill>
              <a:latin typeface="Arial" panose="020B0604020202020204" pitchFamily="34" charset="0"/>
            </a:endParaRPr>
          </a:p>
        </p:txBody>
      </p:sp>
      <p:pic>
        <p:nvPicPr>
          <p:cNvPr id="19462" name="Picture 5"/>
          <p:cNvPicPr>
            <a:picLocks noChangeAspect="1"/>
          </p:cNvPicPr>
          <p:nvPr/>
        </p:nvPicPr>
        <p:blipFill>
          <a:blip r:embed="rId2"/>
          <a:srcRect l="65225" t="23396" r="8807" b="37398"/>
          <a:stretch>
            <a:fillRect/>
          </a:stretch>
        </p:blipFill>
        <p:spPr>
          <a:xfrm>
            <a:off x="5568950" y="1096963"/>
            <a:ext cx="3200400" cy="1736725"/>
          </a:xfrm>
          <a:prstGeom prst="rect">
            <a:avLst/>
          </a:prstGeom>
          <a:noFill/>
          <a:ln w="9525">
            <a:noFill/>
          </a:ln>
        </p:spPr>
      </p:pic>
      <p:pic>
        <p:nvPicPr>
          <p:cNvPr id="19463" name="Picture 6"/>
          <p:cNvPicPr>
            <a:picLocks noChangeAspect="1"/>
          </p:cNvPicPr>
          <p:nvPr/>
        </p:nvPicPr>
        <p:blipFill>
          <a:blip r:embed="rId3"/>
          <a:stretch>
            <a:fillRect/>
          </a:stretch>
        </p:blipFill>
        <p:spPr>
          <a:xfrm>
            <a:off x="365125" y="3475038"/>
            <a:ext cx="1371600" cy="1984375"/>
          </a:xfrm>
          <a:prstGeom prst="rect">
            <a:avLst/>
          </a:prstGeom>
          <a:noFill/>
          <a:ln w="9525">
            <a:noFill/>
          </a:ln>
        </p:spPr>
      </p:pic>
    </p:spTree>
  </p:cSld>
  <p:clrMapOvr>
    <a:masterClrMapping/>
  </p:clrMapOvr>
  <p:transition spd="med"/>
  <p:timing>
    <p:tnLst>
      <p:par>
        <p:cTn id="1" dur="indefinite"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6305</Words>
  <Application>WPS Presentation</Application>
  <PresentationFormat>Custom</PresentationFormat>
  <Paragraphs>193</Paragraphs>
  <Slides>30</Slides>
  <Notes>30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Arial</vt:lpstr>
      <vt:lpstr>SimSun</vt:lpstr>
      <vt:lpstr>Wingdings</vt:lpstr>
      <vt:lpstr>Microsoft YaHei</vt:lpstr>
      <vt:lpstr>Times New Roman</vt:lpstr>
      <vt:lpstr>Segoe UI</vt:lpstr>
      <vt:lpstr>Symbol</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Yagi Antenna: Design and History</dc:title>
  <dc:creator>kaiwong</dc:creator>
  <cp:lastModifiedBy>kaiwong</cp:lastModifiedBy>
  <cp:revision>10</cp:revision>
  <dcterms:created xsi:type="dcterms:W3CDTF">2017-10-21T04:41:18Z</dcterms:created>
  <dcterms:modified xsi:type="dcterms:W3CDTF">2019-11-21T05:14:43Z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1033-11.2.0.8342</vt:lpwstr>
  </property>
</Properties>
</file>